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D96D4097-F92E-4ADC-9BAE-5E72DAA72FA9}" type="datetimeFigureOut">
              <a:rPr lang="en-US" smtClean="0"/>
              <a:t>3/20/2020</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C7BC327E-7BE9-46BE-A799-029D86ADE818}"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6D4097-F92E-4ADC-9BAE-5E72DAA72FA9}"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BC327E-7BE9-46BE-A799-029D86ADE818}"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6D4097-F92E-4ADC-9BAE-5E72DAA72FA9}"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BC327E-7BE9-46BE-A799-029D86ADE818}"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6D4097-F92E-4ADC-9BAE-5E72DAA72FA9}"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BC327E-7BE9-46BE-A799-029D86ADE818}" type="slidenum">
              <a:rPr lang="en-US" smtClean="0"/>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6D4097-F92E-4ADC-9BAE-5E72DAA72FA9}"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BC327E-7BE9-46BE-A799-029D86ADE81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96D4097-F92E-4ADC-9BAE-5E72DAA72FA9}" type="datetimeFigureOut">
              <a:rPr lang="en-US" smtClean="0"/>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BC327E-7BE9-46BE-A799-029D86ADE818}"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96D4097-F92E-4ADC-9BAE-5E72DAA72FA9}" type="datetimeFigureOut">
              <a:rPr lang="en-US" smtClean="0"/>
              <a:t>3/20/2020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BC327E-7BE9-46BE-A799-029D86ADE818}"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96D4097-F92E-4ADC-9BAE-5E72DAA72FA9}" type="datetimeFigureOut">
              <a:rPr lang="en-US" smtClean="0"/>
              <a:t>3/20/2020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BC327E-7BE9-46BE-A799-029D86ADE818}"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6D4097-F92E-4ADC-9BAE-5E72DAA72FA9}" type="datetimeFigureOut">
              <a:rPr lang="en-US" smtClean="0"/>
              <a:t>3/20/2020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BC327E-7BE9-46BE-A799-029D86ADE81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6D4097-F92E-4ADC-9BAE-5E72DAA72FA9}" type="datetimeFigureOut">
              <a:rPr lang="en-US" smtClean="0"/>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BC327E-7BE9-46BE-A799-029D86ADE81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6D4097-F92E-4ADC-9BAE-5E72DAA72FA9}" type="datetimeFigureOut">
              <a:rPr lang="en-US" smtClean="0"/>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BC327E-7BE9-46BE-A799-029D86ADE81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D96D4097-F92E-4ADC-9BAE-5E72DAA72FA9}" type="datetimeFigureOut">
              <a:rPr lang="en-US" smtClean="0"/>
              <a:t>3/20/2020</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C7BC327E-7BE9-46BE-A799-029D86ADE81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5616" y="1340768"/>
            <a:ext cx="6777318" cy="1731982"/>
          </a:xfrm>
        </p:spPr>
        <p:txBody>
          <a:bodyPr>
            <a:noAutofit/>
          </a:bodyPr>
          <a:lstStyle/>
          <a:p>
            <a:r>
              <a:rPr lang="sr-Cyrl-ME" sz="3200" i="1" dirty="0" smtClean="0">
                <a:latin typeface="Times New Roman" pitchFamily="18" charset="0"/>
                <a:cs typeface="Times New Roman" pitchFamily="18" charset="0"/>
              </a:rPr>
              <a:t>Огледало стања једног друштва је положај женског детета у њему а касније одрасле жене.</a:t>
            </a:r>
            <a:br>
              <a:rPr lang="sr-Cyrl-ME" sz="3200" i="1" dirty="0" smtClean="0">
                <a:latin typeface="Times New Roman" pitchFamily="18" charset="0"/>
                <a:cs typeface="Times New Roman" pitchFamily="18" charset="0"/>
              </a:rPr>
            </a:br>
            <a:r>
              <a:rPr lang="sr-Cyrl-ME" sz="3200" i="1" dirty="0" smtClean="0">
                <a:latin typeface="Times New Roman" pitchFamily="18" charset="0"/>
                <a:cs typeface="Times New Roman" pitchFamily="18" charset="0"/>
              </a:rPr>
              <a:t/>
            </a:r>
            <a:br>
              <a:rPr lang="sr-Cyrl-ME" sz="3200" i="1" dirty="0" smtClean="0">
                <a:latin typeface="Times New Roman" pitchFamily="18" charset="0"/>
                <a:cs typeface="Times New Roman" pitchFamily="18" charset="0"/>
              </a:rPr>
            </a:br>
            <a:r>
              <a:rPr lang="sr-Cyrl-ME" sz="3200" i="1" dirty="0" smtClean="0">
                <a:latin typeface="Times New Roman" pitchFamily="18" charset="0"/>
                <a:cs typeface="Times New Roman" pitchFamily="18" charset="0"/>
              </a:rPr>
              <a:t>Ксенија Атанасијевић</a:t>
            </a:r>
            <a:endParaRPr lang="en-US" sz="3200" i="1"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fontScale="85000" lnSpcReduction="20000"/>
          </a:bodyPr>
          <a:lstStyle/>
          <a:p>
            <a:r>
              <a:rPr lang="sr-Cyrl-ME" sz="2800" i="1" dirty="0" smtClean="0"/>
              <a:t>Кад никоме не смета што различито сањамо, зашто онда некима смета то што смо другачије будни ?</a:t>
            </a:r>
          </a:p>
          <a:p>
            <a:endParaRPr lang="sr-Cyrl-ME" sz="2800" i="1" dirty="0" smtClean="0"/>
          </a:p>
          <a:p>
            <a:r>
              <a:rPr lang="sr-Cyrl-ME" sz="2800" i="1" dirty="0" smtClean="0"/>
              <a:t>Мика Антић</a:t>
            </a:r>
          </a:p>
          <a:p>
            <a:endParaRPr lang="en-US" dirty="0"/>
          </a:p>
        </p:txBody>
      </p:sp>
    </p:spTree>
    <p:extLst>
      <p:ext uri="{BB962C8B-B14F-4D97-AF65-F5344CB8AC3E}">
        <p14:creationId xmlns:p14="http://schemas.microsoft.com/office/powerpoint/2010/main" val="1891968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490" y="2276872"/>
            <a:ext cx="7756263" cy="1800200"/>
          </a:xfrm>
        </p:spPr>
        <p:txBody>
          <a:bodyPr/>
          <a:lstStyle/>
          <a:p>
            <a:r>
              <a:rPr lang="sr-Cyrl-ME" sz="6000" i="1" dirty="0"/>
              <a:t>Појмовно одређење</a:t>
            </a:r>
            <a:endParaRPr lang="en-US" sz="6000" i="1" dirty="0"/>
          </a:p>
        </p:txBody>
      </p:sp>
    </p:spTree>
    <p:extLst>
      <p:ext uri="{BB962C8B-B14F-4D97-AF65-F5344CB8AC3E}">
        <p14:creationId xmlns:p14="http://schemas.microsoft.com/office/powerpoint/2010/main" val="659600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sr-Cyrl-ME" sz="2400" u="sng" dirty="0"/>
              <a:t>Пол</a:t>
            </a:r>
            <a:r>
              <a:rPr lang="sr-Cyrl-ME" sz="2400" dirty="0"/>
              <a:t>: Биолошке карактеристике врсте на основу којих се одређује мушки или женски пол.Исте су у целом свету. Дакле, на основу биолошких карактеристика као што су хормони</a:t>
            </a:r>
            <a:r>
              <a:rPr lang="sr-Cyrl-ME" sz="2400" dirty="0" smtClean="0"/>
              <a:t>,</a:t>
            </a:r>
            <a:r>
              <a:rPr lang="en-US" sz="2400" dirty="0" smtClean="0"/>
              <a:t> </a:t>
            </a:r>
            <a:r>
              <a:rPr lang="sr-Cyrl-ME" sz="2400" dirty="0" smtClean="0"/>
              <a:t>телесна </a:t>
            </a:r>
            <a:r>
              <a:rPr lang="sr-Cyrl-ME" sz="2400" dirty="0"/>
              <a:t>грађа</a:t>
            </a:r>
            <a:r>
              <a:rPr lang="sr-Cyrl-ME" sz="2400" dirty="0" smtClean="0"/>
              <a:t>,</a:t>
            </a:r>
            <a:r>
              <a:rPr lang="en-US" sz="2400" dirty="0" smtClean="0"/>
              <a:t> </a:t>
            </a:r>
            <a:r>
              <a:rPr lang="sr-Cyrl-ME" sz="2400" dirty="0" smtClean="0"/>
              <a:t>репродуктивни </a:t>
            </a:r>
            <a:r>
              <a:rPr lang="sr-Cyrl-ME" sz="2400" dirty="0"/>
              <a:t>органи</a:t>
            </a:r>
            <a:r>
              <a:rPr lang="sr-Cyrl-ME" sz="2400" dirty="0" smtClean="0"/>
              <a:t>,</a:t>
            </a:r>
            <a:r>
              <a:rPr lang="en-US" sz="2400" dirty="0" smtClean="0"/>
              <a:t> </a:t>
            </a:r>
            <a:r>
              <a:rPr lang="sr-Cyrl-ME" sz="2400" dirty="0" smtClean="0"/>
              <a:t>људска </a:t>
            </a:r>
            <a:r>
              <a:rPr lang="sr-Cyrl-ME" sz="2400" dirty="0"/>
              <a:t>бића делимо на мушки и женски пол.</a:t>
            </a:r>
            <a:r>
              <a:rPr lang="en-US" sz="2400" dirty="0"/>
              <a:t/>
            </a:r>
            <a:br>
              <a:rPr lang="en-US" sz="2400" dirty="0"/>
            </a:br>
            <a:endParaRPr lang="en-US" sz="2400" dirty="0"/>
          </a:p>
        </p:txBody>
      </p:sp>
      <p:sp>
        <p:nvSpPr>
          <p:cNvPr id="3" name="Text Placeholder 2"/>
          <p:cNvSpPr>
            <a:spLocks noGrp="1"/>
          </p:cNvSpPr>
          <p:nvPr>
            <p:ph type="body" idx="1"/>
          </p:nvPr>
        </p:nvSpPr>
        <p:spPr/>
        <p:txBody>
          <a:bodyPr>
            <a:noAutofit/>
          </a:bodyPr>
          <a:lstStyle/>
          <a:p>
            <a:r>
              <a:rPr lang="sr-Cyrl-ME" u="sng" dirty="0" smtClean="0"/>
              <a:t>Род</a:t>
            </a:r>
            <a:r>
              <a:rPr lang="sr-Cyrl-ME" dirty="0" smtClean="0"/>
              <a:t> : Је концепт који се односи на очекивана, наметнута или усвојена друштвена понашања мушкараца и жена, која су одређена културом,</a:t>
            </a:r>
            <a:r>
              <a:rPr lang="en-US" dirty="0" smtClean="0"/>
              <a:t> </a:t>
            </a:r>
            <a:r>
              <a:rPr lang="sr-Cyrl-ME" dirty="0" smtClean="0"/>
              <a:t>традицијом,</a:t>
            </a:r>
            <a:r>
              <a:rPr lang="en-US" dirty="0" smtClean="0"/>
              <a:t> </a:t>
            </a:r>
            <a:r>
              <a:rPr lang="sr-Cyrl-ME" dirty="0" smtClean="0"/>
              <a:t>религијом,</a:t>
            </a:r>
            <a:r>
              <a:rPr lang="en-US" dirty="0" smtClean="0"/>
              <a:t> </a:t>
            </a:r>
            <a:r>
              <a:rPr lang="sr-Cyrl-ME" dirty="0" smtClean="0"/>
              <a:t>временом и др.Овај концепт одређује међусобне односе М и Ж,</a:t>
            </a:r>
            <a:r>
              <a:rPr lang="en-US" dirty="0" smtClean="0"/>
              <a:t> </a:t>
            </a:r>
            <a:r>
              <a:rPr lang="sr-Cyrl-ME" dirty="0" smtClean="0"/>
              <a:t>њихове одговорности и могућу улогу у друштву.Ова реч се користи да би се означиле социјалне разлике као што је родни идентитет. </a:t>
            </a:r>
            <a:endParaRPr lang="en-US" dirty="0"/>
          </a:p>
        </p:txBody>
      </p:sp>
    </p:spTree>
    <p:extLst>
      <p:ext uri="{BB962C8B-B14F-4D97-AF65-F5344CB8AC3E}">
        <p14:creationId xmlns:p14="http://schemas.microsoft.com/office/powerpoint/2010/main" val="2378198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Cyrl-ME" dirty="0" smtClean="0"/>
              <a:t>Пример</a:t>
            </a:r>
            <a:endParaRPr lang="en-US" dirty="0"/>
          </a:p>
        </p:txBody>
      </p:sp>
      <p:sp>
        <p:nvSpPr>
          <p:cNvPr id="3" name="Subtitle 2"/>
          <p:cNvSpPr>
            <a:spLocks noGrp="1"/>
          </p:cNvSpPr>
          <p:nvPr>
            <p:ph type="subTitle" idx="1"/>
          </p:nvPr>
        </p:nvSpPr>
        <p:spPr/>
        <p:txBody>
          <a:bodyPr>
            <a:normAutofit fontScale="92500" lnSpcReduction="10000"/>
          </a:bodyPr>
          <a:lstStyle/>
          <a:p>
            <a:r>
              <a:rPr lang="sr-Cyrl-ME" dirty="0" smtClean="0"/>
              <a:t>Чињенице да жене могу да рађају децу је биолошка карактеристика.Да жене имају дугу косу је родни конструкт. Да мушкарци по правилу имају дубље гласове је биолошка карактеристика. Да мушкарци имају кратку косу је родни конструкт.</a:t>
            </a:r>
            <a:endParaRPr lang="en-US" dirty="0"/>
          </a:p>
        </p:txBody>
      </p:sp>
    </p:spTree>
    <p:extLst>
      <p:ext uri="{BB962C8B-B14F-4D97-AF65-F5344CB8AC3E}">
        <p14:creationId xmlns:p14="http://schemas.microsoft.com/office/powerpoint/2010/main" val="15818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ME" sz="2400" u="sng" dirty="0" smtClean="0"/>
              <a:t>Родне улоге </a:t>
            </a:r>
            <a:r>
              <a:rPr lang="sr-Cyrl-ME" sz="2400" dirty="0" smtClean="0"/>
              <a:t>:</a:t>
            </a:r>
            <a:r>
              <a:rPr lang="sr-Cyrl-ME" sz="2400" dirty="0"/>
              <a:t>Ш</a:t>
            </a:r>
            <a:r>
              <a:rPr lang="sr-Cyrl-ME" sz="2400" dirty="0" smtClean="0"/>
              <a:t>аблон понашања које намеће друштво и поставља захтеве према особама с обзиром на њихов пол.</a:t>
            </a:r>
            <a:endParaRPr lang="en-US" sz="2400" dirty="0"/>
          </a:p>
        </p:txBody>
      </p:sp>
      <p:sp>
        <p:nvSpPr>
          <p:cNvPr id="3" name="Content Placeholder 2"/>
          <p:cNvSpPr>
            <a:spLocks noGrp="1"/>
          </p:cNvSpPr>
          <p:nvPr>
            <p:ph idx="1"/>
          </p:nvPr>
        </p:nvSpPr>
        <p:spPr/>
        <p:txBody>
          <a:bodyPr>
            <a:normAutofit/>
          </a:bodyPr>
          <a:lstStyle/>
          <a:p>
            <a:r>
              <a:rPr lang="sr-Cyrl-ME" u="sng" dirty="0" smtClean="0"/>
              <a:t>Родна равноправност </a:t>
            </a:r>
            <a:r>
              <a:rPr lang="sr-Cyrl-ME" dirty="0" smtClean="0"/>
              <a:t>подразумева равноправност мушког и женског рода у правима, одговорностима и могућностима. РР не промовише једнакост мушкараца и жена, јер они нису једнаки, већ уважава њихове специфичности као два различита пола али тражи равноправан третман у правима, обавезама и могућностима.</a:t>
            </a:r>
            <a:endParaRPr lang="en-US" dirty="0"/>
          </a:p>
        </p:txBody>
      </p:sp>
      <p:sp>
        <p:nvSpPr>
          <p:cNvPr id="4" name="Text Placeholder 3"/>
          <p:cNvSpPr>
            <a:spLocks noGrp="1"/>
          </p:cNvSpPr>
          <p:nvPr>
            <p:ph type="body" sz="half" idx="2"/>
          </p:nvPr>
        </p:nvSpPr>
        <p:spPr/>
        <p:txBody>
          <a:bodyPr>
            <a:normAutofit/>
          </a:bodyPr>
          <a:lstStyle/>
          <a:p>
            <a:r>
              <a:rPr lang="sr-Cyrl-ME" b="1" u="sng" dirty="0" smtClean="0">
                <a:solidFill>
                  <a:srgbClr val="FF0000"/>
                </a:solidFill>
              </a:rPr>
              <a:t>Пример</a:t>
            </a:r>
            <a:r>
              <a:rPr lang="sr-Cyrl-ME" dirty="0" smtClean="0">
                <a:solidFill>
                  <a:srgbClr val="FF0000"/>
                </a:solidFill>
              </a:rPr>
              <a:t>: И занимања се деле на типично мушка и типично женскаВећина родитеља подстиче децу на понашање које је типично за њихов пол. Родне улоге се уче у процесима социјализације и одрастања. Родна правила усвајају се од родитеља, школе, вршњака, обичаја, културе,медија..</a:t>
            </a:r>
            <a:endParaRPr lang="en-US" dirty="0">
              <a:solidFill>
                <a:srgbClr val="FF0000"/>
              </a:solidFill>
            </a:endParaRPr>
          </a:p>
        </p:txBody>
      </p:sp>
    </p:spTree>
    <p:extLst>
      <p:ext uri="{BB962C8B-B14F-4D97-AF65-F5344CB8AC3E}">
        <p14:creationId xmlns:p14="http://schemas.microsoft.com/office/powerpoint/2010/main" val="1369947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sr-Cyrl-ME" sz="3200" u="sng" dirty="0" smtClean="0"/>
              <a:t>Родни стереотипи</a:t>
            </a:r>
            <a:r>
              <a:rPr lang="sr-Cyrl-ME" sz="2800" dirty="0" smtClean="0"/>
              <a:t>:То су генерализована уверења о „типичним“ карактеристикама жена или мушкараца; најчешће нетачна становишта везана за мушки односно женски род</a:t>
            </a:r>
            <a:endParaRPr lang="en-US" sz="2800" dirty="0"/>
          </a:p>
        </p:txBody>
      </p:sp>
      <p:sp>
        <p:nvSpPr>
          <p:cNvPr id="3" name="Subtitle 2"/>
          <p:cNvSpPr>
            <a:spLocks noGrp="1"/>
          </p:cNvSpPr>
          <p:nvPr>
            <p:ph type="subTitle" idx="1"/>
          </p:nvPr>
        </p:nvSpPr>
        <p:spPr/>
        <p:txBody>
          <a:bodyPr>
            <a:normAutofit fontScale="92500" lnSpcReduction="20000"/>
          </a:bodyPr>
          <a:lstStyle/>
          <a:p>
            <a:r>
              <a:rPr lang="sr-Cyrl-ME" u="sng" dirty="0" smtClean="0">
                <a:latin typeface="Times New Roman" pitchFamily="18" charset="0"/>
                <a:cs typeface="Times New Roman" pitchFamily="18" charset="0"/>
              </a:rPr>
              <a:t>Родне предрасуде</a:t>
            </a:r>
            <a:r>
              <a:rPr lang="sr-Cyrl-ME" dirty="0" smtClean="0">
                <a:latin typeface="Times New Roman" pitchFamily="18" charset="0"/>
                <a:cs typeface="Times New Roman" pitchFamily="18" charset="0"/>
              </a:rPr>
              <a:t>: Представља сваку изјаву или понашање које је  засновано на стереотипима. То је облик најчешће негативног друштвеног става ..ако се такве изјаве изговоре или напишу у јавном простору,  онда поред психолошког,  ова врста насиља  може имати и социјалну компоненту.</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392315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ME" sz="2800" i="1" dirty="0" smtClean="0">
                <a:solidFill>
                  <a:srgbClr val="FF0000"/>
                </a:solidFill>
                <a:latin typeface="Times New Roman" pitchFamily="18" charset="0"/>
                <a:cs typeface="Times New Roman" pitchFamily="18" charset="0"/>
              </a:rPr>
              <a:t>Предрасуде воде ка дискриминацији а дискриминација представља насиље!</a:t>
            </a:r>
            <a:endParaRPr lang="en-US" sz="2800" i="1" dirty="0">
              <a:solidFill>
                <a:srgbClr val="FF0000"/>
              </a:solidFill>
              <a:latin typeface="Times New Roman" pitchFamily="18" charset="0"/>
              <a:cs typeface="Times New Roman" pitchFamily="18" charset="0"/>
            </a:endParaRPr>
          </a:p>
        </p:txBody>
      </p:sp>
      <p:sp>
        <p:nvSpPr>
          <p:cNvPr id="3" name="Content Placeholder 2"/>
          <p:cNvSpPr>
            <a:spLocks noGrp="1"/>
          </p:cNvSpPr>
          <p:nvPr>
            <p:ph sz="quarter" idx="13"/>
          </p:nvPr>
        </p:nvSpPr>
        <p:spPr/>
        <p:txBody>
          <a:bodyPr>
            <a:normAutofit/>
          </a:bodyPr>
          <a:lstStyle/>
          <a:p>
            <a:r>
              <a:rPr lang="sr-Cyrl-ME" u="sng" dirty="0" smtClean="0"/>
              <a:t>Родна дискриминација</a:t>
            </a:r>
            <a:r>
              <a:rPr lang="sr-Cyrl-ME" dirty="0" smtClean="0"/>
              <a:t>: Намерно негативно поступање чак  искључивање, ограничавање или искориштавање особе на темељу њене припадности родној групи.</a:t>
            </a:r>
            <a:endParaRPr lang="en-US" dirty="0"/>
          </a:p>
        </p:txBody>
      </p:sp>
      <p:sp>
        <p:nvSpPr>
          <p:cNvPr id="4" name="Content Placeholder 3"/>
          <p:cNvSpPr>
            <a:spLocks noGrp="1"/>
          </p:cNvSpPr>
          <p:nvPr>
            <p:ph sz="quarter" idx="14"/>
          </p:nvPr>
        </p:nvSpPr>
        <p:spPr/>
        <p:txBody>
          <a:bodyPr>
            <a:normAutofit/>
          </a:bodyPr>
          <a:lstStyle/>
          <a:p>
            <a:r>
              <a:rPr lang="sr-Cyrl-ME" sz="2000" dirty="0" smtClean="0"/>
              <a:t>1. </a:t>
            </a:r>
            <a:r>
              <a:rPr lang="sr-Cyrl-ME" sz="2000" u="sng" dirty="0"/>
              <a:t>Н</a:t>
            </a:r>
            <a:r>
              <a:rPr lang="sr-Cyrl-ME" sz="2000" u="sng" dirty="0" smtClean="0"/>
              <a:t>епосредна</a:t>
            </a:r>
            <a:r>
              <a:rPr lang="sr-Cyrl-ME" sz="2000" dirty="0" smtClean="0"/>
              <a:t> -неповољан третман особе или групе</a:t>
            </a:r>
          </a:p>
          <a:p>
            <a:r>
              <a:rPr lang="sr-Cyrl-ME" sz="2000" dirty="0" smtClean="0"/>
              <a:t>2. </a:t>
            </a:r>
            <a:r>
              <a:rPr lang="sr-Cyrl-ME" sz="2000" u="sng" dirty="0" smtClean="0"/>
              <a:t>Посредна</a:t>
            </a:r>
            <a:r>
              <a:rPr lang="sr-Cyrl-ME" sz="2000" dirty="0" smtClean="0"/>
              <a:t> –</a:t>
            </a:r>
          </a:p>
          <a:p>
            <a:r>
              <a:rPr lang="sr-Cyrl-ME" sz="2000" dirty="0"/>
              <a:t>п</a:t>
            </a:r>
            <a:r>
              <a:rPr lang="sr-Cyrl-ME" sz="2000" dirty="0" smtClean="0"/>
              <a:t>римена тзв“неутралних“ прописа или мера с негативним учинком за дискриминисане групе</a:t>
            </a:r>
          </a:p>
          <a:p>
            <a:r>
              <a:rPr lang="sr-Cyrl-ME" sz="2000" dirty="0" smtClean="0"/>
              <a:t>3. </a:t>
            </a:r>
            <a:r>
              <a:rPr lang="sr-Cyrl-ME" sz="2000" u="sng" dirty="0" smtClean="0"/>
              <a:t>Системска</a:t>
            </a:r>
            <a:r>
              <a:rPr lang="sr-Cyrl-ME" sz="2000" dirty="0" smtClean="0"/>
              <a:t>- друштвене и културне вредности и норме (јавне политике )</a:t>
            </a:r>
            <a:endParaRPr lang="en-US" sz="2000" dirty="0"/>
          </a:p>
        </p:txBody>
      </p:sp>
    </p:spTree>
    <p:extLst>
      <p:ext uri="{BB962C8B-B14F-4D97-AF65-F5344CB8AC3E}">
        <p14:creationId xmlns:p14="http://schemas.microsoft.com/office/powerpoint/2010/main" val="2892103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ME" sz="2000" u="sng" dirty="0" smtClean="0">
                <a:solidFill>
                  <a:srgbClr val="FF0000"/>
                </a:solidFill>
              </a:rPr>
              <a:t>Хомофобија/бифобија</a:t>
            </a:r>
            <a:r>
              <a:rPr lang="sr-Cyrl-ME" sz="2000" dirty="0" smtClean="0">
                <a:solidFill>
                  <a:srgbClr val="FF0000"/>
                </a:solidFill>
              </a:rPr>
              <a:t>: Ирационалан страх, мржња,предрасуде или дискриминација према особама које јесу или за које се претпоставља да су хомо/бисексуалне оријентације </a:t>
            </a:r>
            <a:endParaRPr lang="en-US" sz="2000" dirty="0">
              <a:solidFill>
                <a:srgbClr val="FF0000"/>
              </a:solidFill>
            </a:endParaRPr>
          </a:p>
        </p:txBody>
      </p:sp>
      <p:sp>
        <p:nvSpPr>
          <p:cNvPr id="3" name="Content Placeholder 2"/>
          <p:cNvSpPr>
            <a:spLocks noGrp="1"/>
          </p:cNvSpPr>
          <p:nvPr>
            <p:ph idx="1"/>
          </p:nvPr>
        </p:nvSpPr>
        <p:spPr/>
        <p:txBody>
          <a:bodyPr/>
          <a:lstStyle/>
          <a:p>
            <a:r>
              <a:rPr lang="sr-Cyrl-ME" u="sng" dirty="0" smtClean="0"/>
              <a:t>Сексизам</a:t>
            </a:r>
            <a:r>
              <a:rPr lang="sr-Cyrl-ME" dirty="0" smtClean="0"/>
              <a:t> : Дискриминисање или сегрегирање особе супротног пола (најчешће женског). Темељи се на полним предрасудама.</a:t>
            </a:r>
            <a:endParaRPr lang="en-US" dirty="0"/>
          </a:p>
        </p:txBody>
      </p:sp>
      <p:sp>
        <p:nvSpPr>
          <p:cNvPr id="4" name="Text Placeholder 3"/>
          <p:cNvSpPr>
            <a:spLocks noGrp="1"/>
          </p:cNvSpPr>
          <p:nvPr>
            <p:ph type="body" sz="half" idx="2"/>
          </p:nvPr>
        </p:nvSpPr>
        <p:spPr/>
        <p:txBody>
          <a:bodyPr>
            <a:normAutofit/>
          </a:bodyPr>
          <a:lstStyle/>
          <a:p>
            <a:endParaRPr lang="sr-Cyrl-ME" sz="2400" u="sng" dirty="0" smtClean="0"/>
          </a:p>
          <a:p>
            <a:r>
              <a:rPr lang="sr-Cyrl-ME" sz="2400" u="sng" dirty="0" smtClean="0"/>
              <a:t>Хетеросексизам</a:t>
            </a:r>
            <a:r>
              <a:rPr lang="sr-Cyrl-ME" sz="2400" dirty="0" smtClean="0"/>
              <a:t>:Став да је хетеросексуалност једина валидна сексуална оријентација</a:t>
            </a:r>
            <a:endParaRPr lang="en-US" sz="2400" dirty="0"/>
          </a:p>
        </p:txBody>
      </p:sp>
    </p:spTree>
    <p:extLst>
      <p:ext uri="{BB962C8B-B14F-4D97-AF65-F5344CB8AC3E}">
        <p14:creationId xmlns:p14="http://schemas.microsoft.com/office/powerpoint/2010/main" val="86771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07904" y="4725143"/>
            <a:ext cx="4608512" cy="830997"/>
          </a:xfrm>
          <a:prstGeom prst="rect">
            <a:avLst/>
          </a:prstGeom>
          <a:noFill/>
        </p:spPr>
        <p:txBody>
          <a:bodyPr wrap="square" rtlCol="0">
            <a:spAutoFit/>
          </a:bodyPr>
          <a:lstStyle/>
          <a:p>
            <a:r>
              <a:rPr lang="sr-Cyrl-ME" sz="2400" i="1" dirty="0" smtClean="0"/>
              <a:t>Приредила,  </a:t>
            </a:r>
          </a:p>
          <a:p>
            <a:r>
              <a:rPr lang="sr-Cyrl-ME" sz="2400" i="1" dirty="0" smtClean="0"/>
              <a:t>Мирјана Стаменковић, психолог</a:t>
            </a:r>
            <a:endParaRPr lang="en-US" sz="2400" i="1" dirty="0"/>
          </a:p>
        </p:txBody>
      </p:sp>
    </p:spTree>
    <p:extLst>
      <p:ext uri="{BB962C8B-B14F-4D97-AF65-F5344CB8AC3E}">
        <p14:creationId xmlns:p14="http://schemas.microsoft.com/office/powerpoint/2010/main" val="287873689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67</TotalTime>
  <Words>486</Words>
  <Application>Microsoft Office PowerPoint</Application>
  <PresentationFormat>On-screen Show (4:3)</PresentationFormat>
  <Paragraphs>26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Hardcover</vt:lpstr>
      <vt:lpstr>Огледало стања једног друштва је положај женског детета у њему а касније одрасле жене.  Ксенија Атанасијевић</vt:lpstr>
      <vt:lpstr>Појмовно одређење</vt:lpstr>
      <vt:lpstr>Пол: Биолошке карактеристике врсте на основу којих се одређује мушки или женски пол.Исте су у целом свету. Дакле, на основу биолошких карактеристика као што су хормони, телесна грађа, репродуктивни органи, људска бића делимо на мушки и женски пол. </vt:lpstr>
      <vt:lpstr>Пример</vt:lpstr>
      <vt:lpstr>Родне улоге :Шаблон понашања које намеће друштво и поставља захтеве према особама с обзиром на њихов пол.</vt:lpstr>
      <vt:lpstr>Родни стереотипи:То су генерализована уверења о „типичним“ карактеристикама жена или мушкараца; најчешће нетачна становишта везана за мушки односно женски род</vt:lpstr>
      <vt:lpstr>Предрасуде воде ка дискриминацији а дискриминација представља насиље!</vt:lpstr>
      <vt:lpstr>Хомофобија/бифобија: Ирационалан страх, мржња,предрасуде или дискриминација према особама које јесу или за које се претпоставља да су хомо/бисексуалне оријентације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Огледало стања једног друштва је положај женског детета у њему а касније одрасле жене. Ксенија Атанасијевић</dc:title>
  <dc:creator>Admin</dc:creator>
  <cp:lastModifiedBy>Admin</cp:lastModifiedBy>
  <cp:revision>8</cp:revision>
  <dcterms:created xsi:type="dcterms:W3CDTF">2019-07-04T16:15:03Z</dcterms:created>
  <dcterms:modified xsi:type="dcterms:W3CDTF">2020-03-20T06:43:35Z</dcterms:modified>
</cp:coreProperties>
</file>