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1"/>
  </p:sldMasterIdLst>
  <p:notesMasterIdLst>
    <p:notesMasterId r:id="rId34"/>
  </p:notesMasterIdLst>
  <p:sldIdLst>
    <p:sldId id="256" r:id="rId2"/>
    <p:sldId id="261" r:id="rId3"/>
    <p:sldId id="257" r:id="rId4"/>
    <p:sldId id="262" r:id="rId5"/>
    <p:sldId id="263" r:id="rId6"/>
    <p:sldId id="265" r:id="rId7"/>
    <p:sldId id="267" r:id="rId8"/>
    <p:sldId id="269" r:id="rId9"/>
    <p:sldId id="272" r:id="rId10"/>
    <p:sldId id="274" r:id="rId11"/>
    <p:sldId id="276" r:id="rId12"/>
    <p:sldId id="278" r:id="rId13"/>
    <p:sldId id="280" r:id="rId14"/>
    <p:sldId id="283" r:id="rId15"/>
    <p:sldId id="282" r:id="rId16"/>
    <p:sldId id="285" r:id="rId17"/>
    <p:sldId id="287" r:id="rId18"/>
    <p:sldId id="289" r:id="rId19"/>
    <p:sldId id="291" r:id="rId20"/>
    <p:sldId id="293" r:id="rId21"/>
    <p:sldId id="295" r:id="rId22"/>
    <p:sldId id="296" r:id="rId23"/>
    <p:sldId id="298" r:id="rId24"/>
    <p:sldId id="300" r:id="rId25"/>
    <p:sldId id="302" r:id="rId26"/>
    <p:sldId id="305" r:id="rId27"/>
    <p:sldId id="307" r:id="rId28"/>
    <p:sldId id="308" r:id="rId29"/>
    <p:sldId id="310" r:id="rId30"/>
    <p:sldId id="312" r:id="rId31"/>
    <p:sldId id="314" r:id="rId32"/>
    <p:sldId id="315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CC0099"/>
    <a:srgbClr val="FE9202"/>
    <a:srgbClr val="007033"/>
    <a:srgbClr val="6C1A00"/>
    <a:srgbClr val="00AACC"/>
    <a:srgbClr val="5EEC3C"/>
    <a:srgbClr val="1D3A00"/>
    <a:srgbClr val="003296"/>
    <a:srgbClr val="E39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1" d="100"/>
          <a:sy n="121" d="100"/>
        </p:scale>
        <p:origin x="-102" y="-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8826A-F2D3-40E7-AAF8-6B2261170317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59A72-B843-41A7-A433-9E50EBBD0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68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3" y="1297802"/>
            <a:ext cx="5648623" cy="903230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8" y="1853194"/>
            <a:ext cx="6511131" cy="246944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35087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35087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D4CDAF05-0B5C-4C61-A32E-174CBFE82E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295053"/>
            <a:ext cx="5650992" cy="90563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1851228"/>
            <a:ext cx="6510528" cy="246888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290639" y="-1290638"/>
            <a:ext cx="51435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182078"/>
            <a:ext cx="5212080" cy="817070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3" y="1964184"/>
            <a:ext cx="3807779" cy="2493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1690039"/>
            <a:ext cx="5794760" cy="467486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6" y="0"/>
            <a:ext cx="7115175" cy="51435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3786187"/>
            <a:ext cx="3571875" cy="135731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288126"/>
            <a:ext cx="5486400" cy="650583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0" y="1635397"/>
            <a:ext cx="6096545" cy="55549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3787975"/>
            <a:ext cx="3574257" cy="1355526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3788469"/>
            <a:ext cx="9146380" cy="135503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74320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5471"/>
            <a:ext cx="7520940" cy="2684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4402836"/>
            <a:ext cx="2176272" cy="150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4713842"/>
            <a:ext cx="47244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8E931B2-6802-43AB-8F06-7CE645CB57E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Asertivnost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5268" y="3487980"/>
            <a:ext cx="4428445" cy="610820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en-US" sz="3600" dirty="0"/>
              <a:t>u </a:t>
            </a:r>
            <a:r>
              <a:rPr lang="en-US" sz="3600" dirty="0" err="1"/>
              <a:t>komunikaciji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539751" y="627460"/>
            <a:ext cx="777716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hr-H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Obeležja ponašanja</a:t>
            </a:r>
            <a:r>
              <a:rPr lang="hr-HR" dirty="0" smtClean="0"/>
              <a:t>: želje, potrebe i osećanji izražavaju se na štetu drugih</a:t>
            </a:r>
          </a:p>
          <a:p>
            <a:pPr>
              <a:defRPr/>
            </a:pPr>
            <a:r>
              <a:rPr lang="hr-H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Namera</a:t>
            </a:r>
            <a:r>
              <a:rPr lang="hr-HR" dirty="0" smtClean="0"/>
              <a:t>: dominirati ili poniziti druge; agresija može biti i posledica frustracije</a:t>
            </a:r>
          </a:p>
          <a:p>
            <a:pPr>
              <a:defRPr/>
            </a:pPr>
            <a:r>
              <a:rPr lang="hr-H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Oseća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hr-HR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hr-HR" dirty="0"/>
              <a:t>: samozadovoljnost, ali kasnije i posramljenost</a:t>
            </a:r>
          </a:p>
          <a:p>
            <a:pPr>
              <a:defRPr/>
            </a:pPr>
            <a:r>
              <a:rPr lang="hr-HR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Osjeća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hr-HR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hr-HR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drugih</a:t>
            </a:r>
            <a:r>
              <a:rPr lang="hr-HR" dirty="0"/>
              <a:t>: poniženost, ogorčenost, povređenost ili ljutnja i želja za osvetom</a:t>
            </a:r>
          </a:p>
          <a:p>
            <a:pPr>
              <a:defRPr/>
            </a:pPr>
            <a:r>
              <a:rPr lang="hr-HR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Ishod</a:t>
            </a:r>
            <a:r>
              <a:rPr lang="hr-HR" dirty="0"/>
              <a:t>: često dobija ono što želi na tuđi račun, ali dugoročno je veća verovatnoća i vlastitog i tuđeg agresivnog ponašanja.</a:t>
            </a:r>
          </a:p>
          <a:p>
            <a:pPr>
              <a:defRPr/>
            </a:pPr>
            <a:endParaRPr lang="hr-HR" dirty="0"/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187450" y="411957"/>
            <a:ext cx="68405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hr-HR"/>
          </a:p>
        </p:txBody>
      </p:sp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395289" y="3165872"/>
            <a:ext cx="4897437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hr-HR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Agresivna osoba se bori za svoja prava po svaku cenu,ne vodeći računa o drugima. Izaziva najčešće ogorčenost kod drugih, koja često prelazi u agresiju.</a:t>
            </a:r>
            <a:r>
              <a:rPr lang="hr-HR" dirty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ct val="50000"/>
              </a:spcBef>
              <a:defRPr/>
            </a:pP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12293" name="Picture 4" descr="2mobb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345" y="3165872"/>
            <a:ext cx="28003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15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1042988" y="1815704"/>
            <a:ext cx="525621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r-HR" dirty="0"/>
              <a:t>* </a:t>
            </a:r>
            <a:r>
              <a:rPr lang="hr-HR" sz="2000" dirty="0">
                <a:latin typeface="Comic Sans MS" pitchFamily="66" charset="0"/>
              </a:rPr>
              <a:t>izbegava raspravu</a:t>
            </a:r>
          </a:p>
          <a:p>
            <a:r>
              <a:rPr lang="hr-HR" sz="2000" dirty="0">
                <a:latin typeface="Comic Sans MS" pitchFamily="66" charset="0"/>
              </a:rPr>
              <a:t>* većinom </a:t>
            </a:r>
            <a:r>
              <a:rPr lang="en-US" sz="2000" dirty="0">
                <a:latin typeface="Comic Sans MS" pitchFamily="66" charset="0"/>
              </a:rPr>
              <a:t>ć</a:t>
            </a:r>
            <a:r>
              <a:rPr lang="hr-HR" sz="2000" dirty="0">
                <a:latin typeface="Comic Sans MS" pitchFamily="66" charset="0"/>
              </a:rPr>
              <a:t>uti ili puno priča, a pri tome ne kaže svoje mišljenje</a:t>
            </a:r>
          </a:p>
          <a:p>
            <a:r>
              <a:rPr lang="hr-HR" sz="2000" dirty="0">
                <a:latin typeface="Comic Sans MS" pitchFamily="66" charset="0"/>
              </a:rPr>
              <a:t>* ne izražava svoje mišljenje, nego ponavlja tuđe</a:t>
            </a:r>
          </a:p>
          <a:p>
            <a:r>
              <a:rPr lang="hr-HR" sz="2000" dirty="0">
                <a:latin typeface="Comic Sans MS" pitchFamily="66" charset="0"/>
              </a:rPr>
              <a:t>* brzo priznaje svoju grešku i često se i</a:t>
            </a:r>
            <a:r>
              <a:rPr lang="en-US" sz="2000" dirty="0" err="1">
                <a:latin typeface="Comic Sans MS" pitchFamily="66" charset="0"/>
              </a:rPr>
              <a:t>zvinja</a:t>
            </a:r>
            <a:r>
              <a:rPr lang="hr-HR" sz="2000" dirty="0">
                <a:latin typeface="Comic Sans MS" pitchFamily="66" charset="0"/>
              </a:rPr>
              <a:t>va</a:t>
            </a:r>
          </a:p>
          <a:p>
            <a:r>
              <a:rPr lang="hr-HR" sz="2000" dirty="0">
                <a:latin typeface="Comic Sans MS" pitchFamily="66" charset="0"/>
              </a:rPr>
              <a:t>* govori tiho, ne podiže glas</a:t>
            </a:r>
          </a:p>
          <a:p>
            <a:r>
              <a:rPr lang="hr-HR" sz="2000" dirty="0">
                <a:latin typeface="Comic Sans MS" pitchFamily="66" charset="0"/>
              </a:rPr>
              <a:t>* većinu vremena ne gleda u oči</a:t>
            </a:r>
          </a:p>
          <a:p>
            <a:r>
              <a:rPr lang="hr-HR" sz="2000" dirty="0">
                <a:latin typeface="Comic Sans MS" pitchFamily="66" charset="0"/>
              </a:rPr>
              <a:t>* smeši se i stalno k</a:t>
            </a:r>
            <a:r>
              <a:rPr lang="en-US" sz="2000" dirty="0">
                <a:latin typeface="Comic Sans MS" pitchFamily="66" charset="0"/>
              </a:rPr>
              <a:t>l</a:t>
            </a:r>
            <a:r>
              <a:rPr lang="hr-HR" sz="2000" dirty="0">
                <a:latin typeface="Comic Sans MS" pitchFamily="66" charset="0"/>
              </a:rPr>
              <a:t>ima glavom</a:t>
            </a:r>
          </a:p>
        </p:txBody>
      </p:sp>
      <p:sp>
        <p:nvSpPr>
          <p:cNvPr id="13315" name="WordArt 5"/>
          <p:cNvSpPr>
            <a:spLocks noChangeArrowheads="1" noChangeShapeType="1" noTextEdit="1"/>
          </p:cNvSpPr>
          <p:nvPr/>
        </p:nvSpPr>
        <p:spPr bwMode="auto">
          <a:xfrm>
            <a:off x="1258889" y="411956"/>
            <a:ext cx="3241675" cy="7012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Comic Sans MS"/>
              </a:rPr>
              <a:t>Pasivni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Comic Sans MS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Comic Sans MS"/>
              </a:rPr>
              <a:t>stil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latin typeface="Comic Sans MS"/>
            </a:endParaRPr>
          </a:p>
        </p:txBody>
      </p:sp>
      <p:sp>
        <p:nvSpPr>
          <p:cNvPr id="13316" name="WordArt 6"/>
          <p:cNvSpPr>
            <a:spLocks noChangeArrowheads="1" noChangeShapeType="1" noTextEdit="1"/>
          </p:cNvSpPr>
          <p:nvPr/>
        </p:nvSpPr>
        <p:spPr bwMode="auto">
          <a:xfrm>
            <a:off x="684213" y="1383506"/>
            <a:ext cx="2951162" cy="271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</a:rPr>
              <a:t>Pasivna</a:t>
            </a:r>
            <a:r>
              <a:rPr lang="en-U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</a:rPr>
              <a:t> </a:t>
            </a:r>
            <a:r>
              <a:rPr lang="en-US" sz="20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</a:rPr>
              <a:t>osoba</a:t>
            </a:r>
            <a:r>
              <a:rPr lang="en-US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</a:rPr>
              <a:t>: </a:t>
            </a:r>
          </a:p>
        </p:txBody>
      </p:sp>
      <p:pic>
        <p:nvPicPr>
          <p:cNvPr id="13317" name="Picture 8" descr="pasiv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9" y="1707356"/>
            <a:ext cx="1462087" cy="314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22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2800" smtClean="0"/>
              <a:t>..o pasivnom stilu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897731"/>
            <a:ext cx="8191500" cy="371475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Obeležja ponašanja</a:t>
            </a:r>
            <a:r>
              <a:rPr lang="hr-HR" sz="2400" dirty="0" smtClean="0"/>
              <a:t>: želje, potrebe i oseća</a:t>
            </a:r>
            <a:r>
              <a:rPr lang="en-US" sz="2400" dirty="0" smtClean="0"/>
              <a:t>n</a:t>
            </a:r>
            <a:r>
              <a:rPr lang="hr-HR" sz="2400" dirty="0" smtClean="0"/>
              <a:t>j</a:t>
            </a:r>
            <a:r>
              <a:rPr lang="en-US" sz="2400" dirty="0" smtClean="0"/>
              <a:t>a</a:t>
            </a:r>
            <a:r>
              <a:rPr lang="hr-HR" sz="2400" dirty="0" smtClean="0"/>
              <a:t> se ne izražavaju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Namera</a:t>
            </a:r>
            <a:r>
              <a:rPr lang="hr-HR" sz="2400" dirty="0" smtClean="0"/>
              <a:t>: udovoljiti drugima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Osećanja</a:t>
            </a:r>
            <a:r>
              <a:rPr lang="hr-HR" sz="2400" dirty="0" smtClean="0"/>
              <a:t>: uznemirenost, nezadovoljstvo, kasnije ljutnja i zameranje drugima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Osećanja drugih</a:t>
            </a:r>
            <a:r>
              <a:rPr lang="hr-HR" sz="2400" dirty="0" smtClean="0"/>
              <a:t>: o.krivice ili superiornost</a:t>
            </a:r>
            <a:r>
              <a:rPr lang="en-US" sz="2400" dirty="0" smtClean="0"/>
              <a:t>i</a:t>
            </a:r>
            <a:r>
              <a:rPr lang="hr-HR" sz="2400" dirty="0" smtClean="0"/>
              <a:t>, a kasnije iritiranost, sažaljenje...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Ishod:</a:t>
            </a:r>
            <a:r>
              <a:rPr lang="hr-HR" sz="2400" dirty="0" smtClean="0"/>
              <a:t> ne dobija ono što želi, a nema ni poštovanje drugih.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hr-HR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Dugoročno</a:t>
            </a:r>
            <a:r>
              <a:rPr 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hr-HR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ovaj stil ponašanja vodi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 izbjegavanja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konfliktnih situacija, ali ne rješava problem.</a:t>
            </a:r>
            <a:endParaRPr lang="hr-HR" sz="2400" dirty="0" smtClean="0"/>
          </a:p>
        </p:txBody>
      </p:sp>
      <p:pic>
        <p:nvPicPr>
          <p:cNvPr id="14340" name="Picture 4" descr="mačka s piv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6" y="3165873"/>
            <a:ext cx="2568575" cy="197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94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395289" y="1059656"/>
            <a:ext cx="58324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r-HR" sz="2400" b="1" dirty="0">
                <a:solidFill>
                  <a:srgbClr val="3366CC"/>
                </a:solidFill>
                <a:latin typeface="Comic Sans MS" pitchFamily="66" charset="0"/>
              </a:rPr>
              <a:t>Pasivno agresivna osoba, </a:t>
            </a:r>
          </a:p>
          <a:p>
            <a:endParaRPr lang="hr-HR" sz="2400" b="1" dirty="0">
              <a:solidFill>
                <a:srgbClr val="3366CC"/>
              </a:solidFill>
              <a:latin typeface="Comic Sans MS" pitchFamily="66" charset="0"/>
            </a:endParaRPr>
          </a:p>
          <a:p>
            <a:r>
              <a:rPr lang="hr-HR" sz="2400" dirty="0">
                <a:latin typeface="Comic Sans MS" pitchFamily="66" charset="0"/>
              </a:rPr>
              <a:t>* iznosi sarkastične, ironične primedbe</a:t>
            </a:r>
          </a:p>
          <a:p>
            <a:r>
              <a:rPr lang="hr-HR" sz="2400" dirty="0">
                <a:latin typeface="Comic Sans MS" pitchFamily="66" charset="0"/>
              </a:rPr>
              <a:t>*retko iznosi svoje mišljenje javno</a:t>
            </a:r>
            <a:endParaRPr lang="hr-HR" sz="2400" i="1" dirty="0">
              <a:latin typeface="Comic Sans MS" pitchFamily="66" charset="0"/>
            </a:endParaRPr>
          </a:p>
          <a:p>
            <a:r>
              <a:rPr lang="hr-HR" sz="2400" dirty="0">
                <a:latin typeface="Comic Sans MS" pitchFamily="66" charset="0"/>
              </a:rPr>
              <a:t>* “general posle bitke</a:t>
            </a:r>
            <a:r>
              <a:rPr lang="hr-HR" sz="2400" dirty="0" smtClean="0">
                <a:latin typeface="Comic Sans MS" pitchFamily="66" charset="0"/>
              </a:rPr>
              <a:t>”( Znao sam...)</a:t>
            </a:r>
            <a:endParaRPr lang="hr-HR" sz="2400" dirty="0">
              <a:latin typeface="Comic Sans MS" pitchFamily="66" charset="0"/>
            </a:endParaRPr>
          </a:p>
          <a:p>
            <a:r>
              <a:rPr lang="hr-HR" sz="2400" dirty="0">
                <a:latin typeface="Comic Sans MS" pitchFamily="66" charset="0"/>
              </a:rPr>
              <a:t>* uvek je “žrtva”</a:t>
            </a:r>
            <a:r>
              <a:rPr lang="hr-HR" sz="2400" i="1" dirty="0">
                <a:latin typeface="Comic Sans MS" pitchFamily="66" charset="0"/>
              </a:rPr>
              <a:t> (Naravno, uvek ja moram ...)</a:t>
            </a:r>
          </a:p>
          <a:p>
            <a:r>
              <a:rPr lang="hr-HR" sz="2400" dirty="0">
                <a:latin typeface="Comic Sans MS" pitchFamily="66" charset="0"/>
              </a:rPr>
              <a:t>* ne pokazuje prava osećanja</a:t>
            </a:r>
          </a:p>
          <a:p>
            <a:r>
              <a:rPr lang="hr-HR" sz="2400" dirty="0">
                <a:latin typeface="Comic Sans MS" pitchFamily="66" charset="0"/>
              </a:rPr>
              <a:t>* optužuje druge za svoje frustracije</a:t>
            </a:r>
          </a:p>
        </p:txBody>
      </p:sp>
      <p:pic>
        <p:nvPicPr>
          <p:cNvPr id="17411" name="Picture 5" descr="NOSE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951310"/>
            <a:ext cx="1358900" cy="107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WordArt 6"/>
          <p:cNvSpPr>
            <a:spLocks noChangeArrowheads="1" noChangeShapeType="1" noTextEdit="1"/>
          </p:cNvSpPr>
          <p:nvPr/>
        </p:nvSpPr>
        <p:spPr bwMode="auto">
          <a:xfrm>
            <a:off x="1116013" y="357188"/>
            <a:ext cx="4464050" cy="5941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PASIVNO AGRESIVNI STIL</a:t>
            </a:r>
          </a:p>
        </p:txBody>
      </p:sp>
      <p:pic>
        <p:nvPicPr>
          <p:cNvPr id="17413" name="Picture 6" descr="bianche20twoface20croppmj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264694"/>
            <a:ext cx="2266950" cy="164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83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Title 1"/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hr-HR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Otkada i zašto asertivnost?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0" y="1200150"/>
            <a:ext cx="8229600" cy="3394075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hr-HR" sz="2400" b="0" dirty="0" smtClean="0"/>
              <a:t>u stručnoj psihološkoj literaturi relativno nov termin</a:t>
            </a:r>
          </a:p>
          <a:p>
            <a:pPr eaLnBrk="1" hangingPunct="1">
              <a:buFont typeface="Wingdings" pitchFamily="2" charset="2"/>
              <a:buNone/>
            </a:pPr>
            <a:endParaRPr lang="hr-HR" sz="2400" b="0" dirty="0" smtClean="0"/>
          </a:p>
          <a:p>
            <a:pPr eaLnBrk="1" hangingPunct="1">
              <a:lnSpc>
                <a:spcPct val="70000"/>
              </a:lnSpc>
              <a:buFont typeface="Wingdings" pitchFamily="2" charset="2"/>
              <a:buBlip>
                <a:blip r:embed="rId2"/>
              </a:buBlip>
            </a:pPr>
            <a:r>
              <a:rPr lang="hr-HR" sz="2400" b="0" dirty="0" smtClean="0"/>
              <a:t>1949. g. trening asertivnosti -  jedan od najstarijih postupaka u okviru behavior terapije i koristi se za ublažavanje nedostatka društvenih veština ( kod depresije, paničnog poremećaja itd.)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hr-HR" sz="2400" b="0" dirty="0" smtClean="0"/>
          </a:p>
          <a:p>
            <a:pPr eaLnBrk="1" hangingPunct="1">
              <a:lnSpc>
                <a:spcPct val="70000"/>
              </a:lnSpc>
              <a:buFont typeface="Wingdings" pitchFamily="2" charset="2"/>
              <a:buBlip>
                <a:blip r:embed="rId2"/>
              </a:buBlip>
            </a:pPr>
            <a:r>
              <a:rPr lang="hr-HR" sz="2400" b="0" dirty="0" smtClean="0"/>
              <a:t>od 1980-ih mnoge velike kompanije koriste trening asertivnosti kako bi poboljšale radnu atmosferu  i povećale uspešnost zaposlenih  a značajnu ulogu ima u smanjivanju stresa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hr-HR" sz="1800" b="0" dirty="0" smtClean="0"/>
              <a:t>      (Zarevski i Mamula, 1998.).</a:t>
            </a:r>
            <a:r>
              <a:rPr lang="hr-HR" sz="2400" b="0" dirty="0" smtClean="0"/>
              <a:t>   </a:t>
            </a:r>
          </a:p>
          <a:p>
            <a:pPr eaLnBrk="1" hangingPunct="1">
              <a:lnSpc>
                <a:spcPct val="70000"/>
              </a:lnSpc>
            </a:pPr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15825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446142" y="1039415"/>
            <a:ext cx="8064500" cy="4104085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38100" algn="ctr">
            <a:solidFill>
              <a:srgbClr val="CCECFF"/>
            </a:solidFill>
            <a:round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hr-HR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00150"/>
            <a:ext cx="8229600" cy="33940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hr-HR" sz="2000" i="1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sz="2000" dirty="0" smtClean="0"/>
              <a:t>    </a:t>
            </a:r>
            <a:r>
              <a:rPr lang="hr-HR" sz="20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ASERTIVNOST je veština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sz="20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koja omoguć</a:t>
            </a:r>
            <a:r>
              <a:rPr lang="en-US" sz="2000" b="1" i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</a:t>
            </a:r>
            <a:r>
              <a:rPr lang="hr-HR" sz="20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sz="20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da se izborimo za svoja prava,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sz="20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kako bi se naša osećanja i mišljenja    uzeli u obzir,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sz="20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a da se pri tom ne narušavaju prava drugih.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hr-HR" sz="20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it-IT" sz="2000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 sme se poistovjećivati s dominantnošću ili </a:t>
            </a:r>
            <a:r>
              <a:rPr lang="sr-Latn-RS" sz="20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it-IT" sz="20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agresivnošću</a:t>
            </a:r>
            <a:r>
              <a:rPr lang="it-IT" sz="2000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hr-HR" sz="2000" b="1" i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072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519113"/>
            <a:ext cx="7086600" cy="36552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sz="240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Asertivna osoba …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897732"/>
            <a:ext cx="8191500" cy="3451622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12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hr-HR" sz="2400" dirty="0" smtClean="0">
                <a:latin typeface="Tahoma" pitchFamily="34" charset="0"/>
              </a:rPr>
              <a:t>aktivno sluša, pri tome gleda u oči i pokazuje osećanja</a:t>
            </a:r>
          </a:p>
          <a:p>
            <a:pPr eaLnBrk="1" hangingPunct="1">
              <a:lnSpc>
                <a:spcPct val="12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hr-HR" sz="2400" dirty="0" smtClean="0">
                <a:latin typeface="Tahoma" pitchFamily="34" charset="0"/>
              </a:rPr>
              <a:t>poštuje druge i to traži za sebe</a:t>
            </a:r>
          </a:p>
          <a:p>
            <a:pPr eaLnBrk="1" hangingPunct="1">
              <a:lnSpc>
                <a:spcPct val="12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hr-HR" sz="2400" dirty="0" smtClean="0">
                <a:latin typeface="Tahoma" pitchFamily="34" charset="0"/>
              </a:rPr>
              <a:t>jasno, konkretno i direktno govori – ne okoliša</a:t>
            </a:r>
          </a:p>
          <a:p>
            <a:pPr eaLnBrk="1" hangingPunct="1">
              <a:lnSpc>
                <a:spcPct val="12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hr-HR" sz="2400" dirty="0" smtClean="0">
                <a:latin typeface="Tahoma" pitchFamily="34" charset="0"/>
              </a:rPr>
              <a:t>glas prilagođava situaciji</a:t>
            </a:r>
          </a:p>
          <a:p>
            <a:pPr eaLnBrk="1" hangingPunct="1">
              <a:lnSpc>
                <a:spcPct val="12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hr-HR" sz="2400" dirty="0" smtClean="0">
                <a:latin typeface="Tahoma" pitchFamily="34" charset="0"/>
              </a:rPr>
              <a:t>iskazuje svoja očekivanja i osećanja</a:t>
            </a:r>
          </a:p>
          <a:p>
            <a:pPr eaLnBrk="1" hangingPunct="1">
              <a:lnSpc>
                <a:spcPct val="12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hr-HR" sz="2400" dirty="0" smtClean="0">
                <a:latin typeface="Tahoma" pitchFamily="34" charset="0"/>
              </a:rPr>
              <a:t>pozitivno izriče prigovore (kritiku) </a:t>
            </a:r>
          </a:p>
          <a:p>
            <a:pPr eaLnBrk="1" hangingPunct="1">
              <a:lnSpc>
                <a:spcPct val="12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hr-HR" sz="2400" dirty="0" smtClean="0">
                <a:latin typeface="Tahoma" pitchFamily="34" charset="0"/>
              </a:rPr>
              <a:t>zna da pohvali druge</a:t>
            </a:r>
          </a:p>
          <a:p>
            <a:pPr eaLnBrk="1" hangingPunct="1">
              <a:lnSpc>
                <a:spcPct val="12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hr-HR" sz="2400" dirty="0" smtClean="0">
                <a:latin typeface="Tahoma" pitchFamily="34" charset="0"/>
              </a:rPr>
              <a:t>preuzima odgovornost za svoje reči i dela</a:t>
            </a:r>
          </a:p>
          <a:p>
            <a:pPr eaLnBrk="1" hangingPunct="1">
              <a:lnSpc>
                <a:spcPct val="12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hr-HR" sz="2400" dirty="0" smtClean="0">
                <a:latin typeface="Tahoma" pitchFamily="34" charset="0"/>
              </a:rPr>
              <a:t>spreman/na je da prizna kad pogreši</a:t>
            </a:r>
          </a:p>
          <a:p>
            <a:pPr eaLnBrk="1" hangingPunct="1">
              <a:lnSpc>
                <a:spcPct val="12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hr-HR" sz="2400" dirty="0" smtClean="0">
                <a:latin typeface="Tahoma" pitchFamily="34" charset="0"/>
              </a:rPr>
              <a:t>Zna da  se kontroliše(svoja negativna osjećanja)</a:t>
            </a:r>
          </a:p>
          <a:p>
            <a:pPr eaLnBrk="1" hangingPunct="1">
              <a:lnSpc>
                <a:spcPct val="120000"/>
              </a:lnSpc>
              <a:buClr>
                <a:schemeClr val="tx1"/>
              </a:buClr>
              <a:buFontTx/>
              <a:buChar char="•"/>
            </a:pPr>
            <a:endParaRPr lang="hr-HR" sz="2400" dirty="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hr-HR" sz="2000" dirty="0" smtClean="0"/>
          </a:p>
        </p:txBody>
      </p:sp>
      <p:pic>
        <p:nvPicPr>
          <p:cNvPr id="22532" name="Picture 4" descr="asse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6" y="2733676"/>
            <a:ext cx="1547813" cy="203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3" name="Rectangle 5"/>
          <p:cNvSpPr>
            <a:spLocks noChangeArrowheads="1"/>
          </p:cNvSpPr>
          <p:nvPr/>
        </p:nvSpPr>
        <p:spPr bwMode="gray">
          <a:xfrm>
            <a:off x="1187450" y="141685"/>
            <a:ext cx="7086600" cy="36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r-H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Asertivni stil ponašanja</a:t>
            </a:r>
          </a:p>
        </p:txBody>
      </p:sp>
    </p:spTree>
    <p:extLst>
      <p:ext uri="{BB962C8B-B14F-4D97-AF65-F5344CB8AC3E}">
        <p14:creationId xmlns:p14="http://schemas.microsoft.com/office/powerpoint/2010/main" val="185662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Asertivni stil ponašanja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>
          <a:xfrm>
            <a:off x="533401" y="742950"/>
            <a:ext cx="7351713" cy="37147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Obeležja ponašanja</a:t>
            </a:r>
            <a:r>
              <a:rPr lang="hr-HR" sz="2400" dirty="0" smtClean="0"/>
              <a:t>: želje, potrebe i osećanja se izražavaju bez okolišanja i na prikladan način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Namera:</a:t>
            </a:r>
            <a:r>
              <a:rPr lang="hr-HR" sz="2400" dirty="0" smtClean="0"/>
              <a:t> komunikacija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Osećanja</a:t>
            </a:r>
            <a:r>
              <a:rPr lang="hr-HR" sz="2400" dirty="0" smtClean="0"/>
              <a:t>: samopouzdanost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Osećanja drugih</a:t>
            </a:r>
            <a:r>
              <a:rPr lang="hr-HR" sz="2400" dirty="0" smtClean="0"/>
              <a:t>: uvažavanje i osećaj da su uvaženi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Ishod</a:t>
            </a:r>
            <a:r>
              <a:rPr lang="hr-HR" sz="2400" dirty="0" smtClean="0"/>
              <a:t>: često dobija ono što želi.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hr-HR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Dugoročno ovaj stil ponašanja dovodi do osećaja uvaženosti,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povećanog samopoštovanja i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unapređivanja odnosa s drugima.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hr-HR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3556" name="Picture 5" descr="MOONJUMP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1" y="1437085"/>
            <a:ext cx="1871663" cy="258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12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4" y="411957"/>
            <a:ext cx="7456487" cy="36552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sz="280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UZROCI NEASERTIVNOSTI </a:t>
            </a:r>
            <a:br>
              <a:rPr lang="hr-HR" sz="280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sz="2800" i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ili zašto se neasertivno ponašamo?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79389" y="1491854"/>
            <a:ext cx="8713787" cy="405050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SzPct val="130000"/>
            </a:pPr>
            <a:r>
              <a:rPr lang="hr-HR" sz="2000" b="1" dirty="0" smtClean="0">
                <a:solidFill>
                  <a:srgbClr val="003399"/>
                </a:solidFill>
              </a:rPr>
              <a:t>STRAH DA NE RAZOČARAMO DRUGE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hr-HR" sz="2000" dirty="0" smtClean="0"/>
              <a:t>Bojimo se da tražimo ono što želimo, odnosno da odbijemo ono što ne želimo, jer ćemo nekog naljutiti, razočarati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2000" dirty="0" smtClean="0"/>
          </a:p>
          <a:p>
            <a:pPr eaLnBrk="1" hangingPunct="1">
              <a:lnSpc>
                <a:spcPct val="80000"/>
              </a:lnSpc>
            </a:pPr>
            <a:r>
              <a:rPr lang="hr-HR" sz="2000" b="1" dirty="0" smtClean="0">
                <a:solidFill>
                  <a:srgbClr val="003399"/>
                </a:solidFill>
              </a:rPr>
              <a:t>STRAH DA NE BUDEMO ODBAČENI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hr-HR" sz="2000" dirty="0" smtClean="0"/>
              <a:t>Više je posledica našeg reagovanja, nego same situacije ( kad ostajemo bez posla, kad bivamo ostavljeni…)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hr-HR" sz="2000" dirty="0" smtClean="0"/>
          </a:p>
          <a:p>
            <a:pPr eaLnBrk="1" hangingPunct="1">
              <a:lnSpc>
                <a:spcPct val="80000"/>
              </a:lnSpc>
            </a:pPr>
            <a:r>
              <a:rPr lang="hr-HR" sz="2000" b="1" dirty="0" smtClean="0">
                <a:solidFill>
                  <a:srgbClr val="003399"/>
                </a:solidFill>
              </a:rPr>
              <a:t>NEPOTREBAN OSEĆAJ ODGOVORNOSTI ZA TUĐE OSEĆAJE</a:t>
            </a:r>
            <a:r>
              <a:rPr lang="hr-HR" sz="2000" b="1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hr-HR" sz="2000" dirty="0" smtClean="0"/>
              <a:t>U donošenju odluka o vlastitom životu, često mislimo o tuđim osećanjima i ponašanjima, što je ispravno, ali u razumnoj meri...</a:t>
            </a:r>
            <a:endParaRPr lang="hr-HR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sz="2000" dirty="0" smtClean="0"/>
          </a:p>
          <a:p>
            <a:pPr eaLnBrk="1" hangingPunct="1">
              <a:lnSpc>
                <a:spcPct val="80000"/>
              </a:lnSpc>
            </a:pPr>
            <a:endParaRPr lang="hr-HR" sz="1800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hr-HR" sz="1200" dirty="0" smtClean="0"/>
          </a:p>
        </p:txBody>
      </p:sp>
    </p:spTree>
    <p:extLst>
      <p:ext uri="{BB962C8B-B14F-4D97-AF65-F5344CB8AC3E}">
        <p14:creationId xmlns:p14="http://schemas.microsoft.com/office/powerpoint/2010/main" val="51975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hr-HR" sz="2000" b="1" dirty="0" smtClean="0">
                <a:solidFill>
                  <a:srgbClr val="003399"/>
                </a:solidFill>
              </a:rPr>
              <a:t>PREDRASUDE O NAŠIM LJUDSKIM PRAVIMA</a:t>
            </a:r>
          </a:p>
          <a:p>
            <a:pPr eaLnBrk="1" hangingPunct="1">
              <a:buFontTx/>
              <a:buNone/>
            </a:pPr>
            <a:r>
              <a:rPr lang="hr-HR" sz="2000" i="1" dirty="0" smtClean="0"/>
              <a:t>     primer: </a:t>
            </a:r>
          </a:p>
          <a:p>
            <a:pPr eaLnBrk="1" hangingPunct="1">
              <a:buFontTx/>
              <a:buChar char="-"/>
            </a:pPr>
            <a:r>
              <a:rPr lang="hr-HR" sz="2000" b="0" dirty="0" smtClean="0"/>
              <a:t>Ne smem pogrešiti. Tek sam došla na novo radno mesto. Sve su oči uprte u mene.</a:t>
            </a:r>
          </a:p>
          <a:p>
            <a:pPr marL="0" indent="0" eaLnBrk="1" hangingPunct="1">
              <a:buNone/>
            </a:pPr>
            <a:endParaRPr lang="hr-HR" sz="2000" dirty="0" smtClean="0"/>
          </a:p>
          <a:p>
            <a:pPr eaLnBrk="1" hangingPunct="1">
              <a:buFontTx/>
              <a:buNone/>
            </a:pPr>
            <a:endParaRPr lang="hr-HR" sz="2000" dirty="0" smtClean="0"/>
          </a:p>
          <a:p>
            <a:pPr eaLnBrk="1" hangingPunct="1"/>
            <a:r>
              <a:rPr lang="hr-HR" sz="2000" b="1" dirty="0" smtClean="0">
                <a:solidFill>
                  <a:srgbClr val="003399"/>
                </a:solidFill>
              </a:rPr>
              <a:t>NEDOSTATAK SAMOPOUZDANJA</a:t>
            </a:r>
            <a:r>
              <a:rPr lang="hr-HR" sz="2000" dirty="0" smtClean="0">
                <a:solidFill>
                  <a:srgbClr val="003399"/>
                </a:solidFill>
              </a:rPr>
              <a:t> </a:t>
            </a:r>
          </a:p>
          <a:p>
            <a:pPr eaLnBrk="1" hangingPunct="1">
              <a:buFontTx/>
              <a:buChar char="-"/>
            </a:pPr>
            <a:r>
              <a:rPr lang="hr-HR" sz="2000" b="0" dirty="0" smtClean="0"/>
              <a:t>Mnogi misle da moraju biti agresivni ako žele da ih  shvate ozbiljno. Samopouzdanje i samouverenost dolaze od ponižavanja drugih, otvoreno ili koristeći sarkazam i podsmeh. </a:t>
            </a:r>
          </a:p>
          <a:p>
            <a:pPr eaLnBrk="1" hangingPunct="1">
              <a:buFontTx/>
              <a:buChar char="-"/>
            </a:pPr>
            <a:r>
              <a:rPr lang="hr-HR" sz="2000" b="0" dirty="0" smtClean="0"/>
              <a:t>Osjećanje ljutnje daje im osećaj kontrole. </a:t>
            </a:r>
          </a:p>
          <a:p>
            <a:pPr eaLnBrk="1" hangingPunct="1">
              <a:buFontTx/>
              <a:buChar char="-"/>
            </a:pPr>
            <a:r>
              <a:rPr lang="hr-HR" sz="2000" b="0" dirty="0" smtClean="0"/>
              <a:t>Ljutnja je često maska za druge osećanja kao što su strah i zabrinutost. </a:t>
            </a:r>
          </a:p>
          <a:p>
            <a:pPr eaLnBrk="1" hangingPunct="1">
              <a:buFontTx/>
              <a:buNone/>
            </a:pPr>
            <a:endParaRPr lang="en-US" sz="2000" i="1" dirty="0" smtClean="0"/>
          </a:p>
          <a:p>
            <a:pPr eaLnBrk="1" hangingPunct="1"/>
            <a:endParaRPr lang="hr-HR" sz="2400" dirty="0" smtClean="0"/>
          </a:p>
          <a:p>
            <a:pPr eaLnBrk="1" hangingPunct="1"/>
            <a:endParaRPr lang="hr-HR" sz="3200" dirty="0" smtClean="0"/>
          </a:p>
        </p:txBody>
      </p:sp>
    </p:spTree>
    <p:extLst>
      <p:ext uri="{BB962C8B-B14F-4D97-AF65-F5344CB8AC3E}">
        <p14:creationId xmlns:p14="http://schemas.microsoft.com/office/powerpoint/2010/main" val="405490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O komunikaciji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hr-HR" i="1" dirty="0"/>
              <a:t>“ U životu ne dobijate ono što zaslužujete nego ono što komunicirate “</a:t>
            </a:r>
          </a:p>
          <a:p>
            <a:pPr algn="ctr">
              <a:buNone/>
            </a:pPr>
            <a:r>
              <a:rPr lang="hr-HR" i="1" dirty="0"/>
              <a:t>						Tad James</a:t>
            </a:r>
          </a:p>
          <a:p>
            <a:pPr>
              <a:buNone/>
            </a:pPr>
            <a:endParaRPr lang="hr-HR" i="1" dirty="0"/>
          </a:p>
          <a:p>
            <a:pPr algn="ctr">
              <a:buNone/>
            </a:pPr>
            <a:r>
              <a:rPr lang="hr-HR" i="1" dirty="0"/>
              <a:t>	</a:t>
            </a:r>
            <a:r>
              <a:rPr lang="hr-HR" sz="3200" dirty="0">
                <a:solidFill>
                  <a:srgbClr val="FF6600"/>
                </a:solidFill>
                <a:latin typeface="Comic Sans MS" pitchFamily="66" charset="0"/>
              </a:rPr>
              <a:t>ključ uspeha u životu = dobre komunikacijske </a:t>
            </a:r>
            <a:r>
              <a:rPr lang="hr-HR" sz="3200" dirty="0" smtClean="0">
                <a:solidFill>
                  <a:srgbClr val="FF6600"/>
                </a:solidFill>
                <a:latin typeface="Comic Sans MS" pitchFamily="66" charset="0"/>
              </a:rPr>
              <a:t>veštine</a:t>
            </a:r>
            <a:endParaRPr lang="hr-HR" sz="3200" i="1" dirty="0">
              <a:solidFill>
                <a:srgbClr val="FF6600"/>
              </a:solidFill>
              <a:latin typeface="Comic Sans MS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title"/>
          </p:nvPr>
        </p:nvSpPr>
        <p:spPr>
          <a:xfrm>
            <a:off x="1116013" y="357188"/>
            <a:ext cx="7086600" cy="36552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Kažite kako se osećate</a:t>
            </a:r>
            <a:br>
              <a:rPr lang="hr-H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hr-HR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742950"/>
            <a:ext cx="8185150" cy="4043363"/>
          </a:xfrm>
        </p:spPr>
        <p:txBody>
          <a:bodyPr>
            <a:normAutofit fontScale="92500" lnSpcReduction="20000"/>
          </a:bodyPr>
          <a:lstStyle/>
          <a:p>
            <a:pPr marL="533400" indent="-533400" eaLnBrk="1" hangingPunct="1">
              <a:buFontTx/>
              <a:buChar char="-"/>
            </a:pPr>
            <a:r>
              <a:rPr lang="hr-HR" sz="2700" b="1" dirty="0" smtClean="0">
                <a:solidFill>
                  <a:srgbClr val="000099"/>
                </a:solidFill>
              </a:rPr>
              <a:t>Počnite otvorenije da izražavate svoja osjećanja</a:t>
            </a:r>
          </a:p>
          <a:p>
            <a:pPr marL="533400" indent="-533400" eaLnBrk="1" hangingPunct="1">
              <a:buFontTx/>
              <a:buNone/>
            </a:pPr>
            <a:r>
              <a:rPr lang="hr-HR" sz="2700" b="0" dirty="0" smtClean="0"/>
              <a:t>       </a:t>
            </a:r>
            <a:r>
              <a:rPr lang="hr-HR" sz="2000" b="0" dirty="0" smtClean="0"/>
              <a:t>(nezadovoljstvo, odobravanje,nestrpljivost...). To ne znači da ćete preko noći plakati, urlati ili padati u ekstazu od oduševljenja. To znači da ćete drugoj osobi reći češće kako se osjećate.</a:t>
            </a:r>
            <a:endParaRPr lang="hr-HR" altLang="ko-KR" sz="2000" b="0" dirty="0" smtClean="0"/>
          </a:p>
          <a:p>
            <a:pPr marL="533400" indent="-533400" eaLnBrk="1" hangingPunct="1">
              <a:buFontTx/>
              <a:buNone/>
            </a:pPr>
            <a:endParaRPr lang="hr-HR" sz="2700" b="0" dirty="0" smtClean="0"/>
          </a:p>
          <a:p>
            <a:pPr marL="533400" indent="-533400" eaLnBrk="1" hangingPunct="1">
              <a:buFontTx/>
              <a:buNone/>
            </a:pPr>
            <a:r>
              <a:rPr lang="hr-HR" sz="2700" dirty="0" smtClean="0">
                <a:solidFill>
                  <a:srgbClr val="FF6600"/>
                </a:solidFill>
              </a:rPr>
              <a:t>JA PORUKE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hr-HR" sz="2400" b="0" dirty="0" smtClean="0">
                <a:solidFill>
                  <a:srgbClr val="FF0000"/>
                </a:solidFill>
              </a:rPr>
              <a:t>Kada ti </a:t>
            </a:r>
            <a:r>
              <a:rPr lang="hr-HR" sz="2400" b="0" dirty="0" smtClean="0"/>
              <a:t>(neokrivljujući opis ponašanja druge osobe)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hr-HR" sz="2400" b="0" dirty="0" smtClean="0"/>
              <a:t>osećam se (vaše emocije, ako je prikladno)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hr-HR" sz="2400" b="0" dirty="0" smtClean="0">
                <a:solidFill>
                  <a:srgbClr val="FF0000"/>
                </a:solidFill>
              </a:rPr>
              <a:t>jer </a:t>
            </a:r>
            <a:r>
              <a:rPr lang="hr-HR" sz="2400" b="0" dirty="0" smtClean="0"/>
              <a:t>(zbog čega je ponašanje druge osobe problem- konkretni efekti)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hr-HR" sz="2400" b="0" dirty="0" smtClean="0">
                <a:solidFill>
                  <a:srgbClr val="FF0000"/>
                </a:solidFill>
              </a:rPr>
              <a:t>i želeo bih </a:t>
            </a:r>
            <a:r>
              <a:rPr lang="hr-HR" sz="2400" b="0" dirty="0" smtClean="0"/>
              <a:t>(šta želite da se dogodi)</a:t>
            </a:r>
          </a:p>
          <a:p>
            <a:pPr marL="533400" indent="-533400" eaLnBrk="1" hangingPunct="1">
              <a:buFontTx/>
              <a:buNone/>
            </a:pPr>
            <a:endParaRPr lang="hr-HR" sz="2700" b="0" dirty="0" smtClean="0"/>
          </a:p>
          <a:p>
            <a:pPr marL="533400" indent="-533400" eaLnBrk="1" hangingPunct="1"/>
            <a:endParaRPr lang="hr-HR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95277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8229600" cy="857250"/>
          </a:xfrm>
        </p:spPr>
        <p:txBody>
          <a:bodyPr/>
          <a:lstStyle/>
          <a:p>
            <a:pPr eaLnBrk="1" hangingPunct="1"/>
            <a:r>
              <a:rPr lang="en-US" i="1" dirty="0" smtClean="0">
                <a:latin typeface="Baskerville Old Face" pitchFamily="18" charset="0"/>
              </a:rPr>
              <a:t>               </a:t>
            </a:r>
            <a:r>
              <a:rPr lang="hr-HR" i="1" dirty="0" smtClean="0">
                <a:latin typeface="Baskerville Old Face" pitchFamily="18" charset="0"/>
              </a:rPr>
              <a:t>Aristotelov izazov</a:t>
            </a:r>
          </a:p>
        </p:txBody>
      </p:sp>
      <p:sp>
        <p:nvSpPr>
          <p:cNvPr id="30724" name="Content Placeholder 2"/>
          <p:cNvSpPr>
            <a:spLocks noGrp="1"/>
          </p:cNvSpPr>
          <p:nvPr>
            <p:ph idx="4294967295"/>
          </p:nvPr>
        </p:nvSpPr>
        <p:spPr>
          <a:xfrm>
            <a:off x="1976015" y="681038"/>
            <a:ext cx="7167985" cy="3570287"/>
          </a:xfrm>
        </p:spPr>
        <p:txBody>
          <a:bodyPr>
            <a:normAutofit fontScale="70000" lnSpcReduction="2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hr-HR" dirty="0" smtClean="0"/>
              <a:t>  </a:t>
            </a:r>
          </a:p>
          <a:p>
            <a:pPr algn="ctr" eaLnBrk="1" hangingPunct="1">
              <a:buFont typeface="Wingdings" pitchFamily="2" charset="2"/>
              <a:buNone/>
            </a:pPr>
            <a:endParaRPr lang="hr-HR" dirty="0" smtClean="0"/>
          </a:p>
          <a:p>
            <a:pPr eaLnBrk="1" hangingPunct="1">
              <a:buFont typeface="Wingdings" pitchFamily="2" charset="2"/>
              <a:buNone/>
            </a:pPr>
            <a:r>
              <a:rPr lang="hr-HR" dirty="0" smtClean="0"/>
              <a:t> </a:t>
            </a:r>
            <a:r>
              <a:rPr lang="hr-HR" sz="2400" b="1" i="1" dirty="0" smtClean="0">
                <a:latin typeface="Baskerville Old Face" pitchFamily="18" charset="0"/>
              </a:rPr>
              <a:t>Svako se može naljutiti – to je lako. 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sz="2400" b="1" i="1" dirty="0" smtClean="0">
                <a:latin typeface="Baskerville Old Face" pitchFamily="18" charset="0"/>
              </a:rPr>
              <a:t> </a:t>
            </a:r>
            <a:r>
              <a:rPr lang="en-US" sz="2400" b="1" i="1" dirty="0" smtClean="0">
                <a:latin typeface="Baskerville Old Face" pitchFamily="18" charset="0"/>
              </a:rPr>
              <a:t>   </a:t>
            </a:r>
            <a:r>
              <a:rPr lang="hr-HR" sz="2400" b="1" i="1" dirty="0" smtClean="0">
                <a:latin typeface="Baskerville Old Face" pitchFamily="18" charset="0"/>
              </a:rPr>
              <a:t>Ali naljutiti se </a:t>
            </a:r>
            <a:r>
              <a:rPr lang="vi-VN" sz="2400" b="1" i="1" dirty="0" smtClean="0">
                <a:latin typeface="Baskerville Old Face" pitchFamily="18" charset="0"/>
              </a:rPr>
              <a:t>na pravu osobu, </a:t>
            </a:r>
            <a:endParaRPr lang="hr-HR" sz="2400" b="1" i="1" dirty="0" smtClean="0">
              <a:latin typeface="Baskerville Old Face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hr-HR" sz="2400" b="1" i="1" dirty="0" smtClean="0">
                <a:latin typeface="Baskerville Old Face" pitchFamily="18" charset="0"/>
              </a:rPr>
              <a:t>	     u pravoj meri</a:t>
            </a:r>
            <a:r>
              <a:rPr lang="vi-VN" sz="2400" b="1" i="1" dirty="0" smtClean="0">
                <a:latin typeface="Baskerville Old Face" pitchFamily="18" charset="0"/>
              </a:rPr>
              <a:t>, </a:t>
            </a:r>
            <a:endParaRPr lang="hr-HR" sz="2400" b="1" i="1" dirty="0" smtClean="0">
              <a:latin typeface="Baskerville Old Face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hr-HR" sz="2400" b="1" i="1" dirty="0" smtClean="0">
                <a:latin typeface="Baskerville Old Face" pitchFamily="18" charset="0"/>
              </a:rPr>
              <a:t>		   </a:t>
            </a:r>
            <a:r>
              <a:rPr lang="vi-VN" sz="2400" b="1" i="1" dirty="0" smtClean="0">
                <a:latin typeface="Baskerville Old Face" pitchFamily="18" charset="0"/>
              </a:rPr>
              <a:t>u prav</a:t>
            </a:r>
            <a:r>
              <a:rPr lang="en-US" sz="2400" b="1" i="1" dirty="0" err="1" smtClean="0">
                <a:latin typeface="Baskerville Old Face" pitchFamily="18" charset="0"/>
              </a:rPr>
              <a:t>om</a:t>
            </a:r>
            <a:r>
              <a:rPr lang="vi-VN" sz="2400" b="1" i="1" dirty="0" smtClean="0">
                <a:latin typeface="Baskerville Old Face" pitchFamily="18" charset="0"/>
              </a:rPr>
              <a:t> trenutk</a:t>
            </a:r>
            <a:r>
              <a:rPr lang="en-US" sz="2400" b="1" i="1" dirty="0" smtClean="0">
                <a:latin typeface="Baskerville Old Face" pitchFamily="18" charset="0"/>
              </a:rPr>
              <a:t>u</a:t>
            </a:r>
            <a:r>
              <a:rPr lang="vi-VN" sz="2400" b="1" i="1" dirty="0" smtClean="0">
                <a:latin typeface="Baskerville Old Face" pitchFamily="18" charset="0"/>
              </a:rPr>
              <a:t>, </a:t>
            </a:r>
            <a:endParaRPr lang="hr-HR" sz="2400" b="1" i="1" dirty="0" smtClean="0">
              <a:latin typeface="Baskerville Old Face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hr-HR" sz="2400" b="1" i="1" dirty="0" smtClean="0">
                <a:latin typeface="Baskerville Old Face" pitchFamily="18" charset="0"/>
              </a:rPr>
              <a:t>			   </a:t>
            </a:r>
            <a:r>
              <a:rPr lang="vi-VN" sz="2400" b="1" i="1" dirty="0" smtClean="0">
                <a:latin typeface="Baskerville Old Face" pitchFamily="18" charset="0"/>
              </a:rPr>
              <a:t>zbog pravog razloga</a:t>
            </a:r>
            <a:endParaRPr lang="hr-HR" sz="2400" b="1" i="1" dirty="0" smtClean="0">
              <a:latin typeface="Baskerville Old Face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vi-VN" sz="2400" b="1" i="1" dirty="0" smtClean="0">
                <a:latin typeface="Baskerville Old Face" pitchFamily="18" charset="0"/>
              </a:rPr>
              <a:t> </a:t>
            </a:r>
            <a:r>
              <a:rPr lang="hr-HR" sz="2400" b="1" i="1" dirty="0" smtClean="0">
                <a:latin typeface="Baskerville Old Face" pitchFamily="18" charset="0"/>
              </a:rPr>
              <a:t>				  </a:t>
            </a:r>
            <a:r>
              <a:rPr lang="vi-VN" sz="2400" b="1" i="1" dirty="0" smtClean="0">
                <a:latin typeface="Baskerville Old Face" pitchFamily="18" charset="0"/>
              </a:rPr>
              <a:t>i na prav</a:t>
            </a:r>
            <a:r>
              <a:rPr lang="sr-Latn-ME" sz="2400" b="1" i="1" dirty="0" smtClean="0">
                <a:latin typeface="Baskerville Old Face" pitchFamily="18" charset="0"/>
              </a:rPr>
              <a:t>i</a:t>
            </a:r>
            <a:r>
              <a:rPr lang="vi-VN" sz="2400" b="1" i="1" dirty="0" smtClean="0">
                <a:latin typeface="Baskerville Old Face" pitchFamily="18" charset="0"/>
              </a:rPr>
              <a:t> način</a:t>
            </a:r>
            <a:endParaRPr lang="hr-HR" sz="2400" b="1" i="1" dirty="0" smtClean="0">
              <a:latin typeface="Baskerville Old Face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hr-HR" sz="2400" b="1" i="1" dirty="0" smtClean="0">
                <a:latin typeface="Baskerville Old Face" pitchFamily="18" charset="0"/>
              </a:rPr>
              <a:t> 					        – to nije lako</a:t>
            </a:r>
            <a:r>
              <a:rPr lang="vi-VN" sz="2400" b="1" i="1" dirty="0" smtClean="0">
                <a:latin typeface="Baskerville Old Face" pitchFamily="18" charset="0"/>
              </a:rPr>
              <a:t>.</a:t>
            </a:r>
            <a:endParaRPr lang="hr-HR" sz="2400" b="1" i="1" dirty="0" smtClean="0">
              <a:latin typeface="Baskerville Old Face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hr-HR" sz="2400" b="1" i="1" dirty="0" smtClean="0">
                <a:latin typeface="Baskerville Old Face" pitchFamily="18" charset="0"/>
              </a:rPr>
              <a:t>      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sz="2400" b="1" i="1" dirty="0" smtClean="0">
                <a:latin typeface="Baskerville Old Face" pitchFamily="18" charset="0"/>
              </a:rPr>
              <a:t>			</a:t>
            </a:r>
            <a:r>
              <a:rPr lang="hr-HR" sz="2000" b="1" i="1" dirty="0" smtClean="0">
                <a:latin typeface="Baskerville Old Face" pitchFamily="18" charset="0"/>
              </a:rPr>
              <a:t>Aristotel: Nikomahova etika</a:t>
            </a:r>
            <a:r>
              <a:rPr lang="vi-VN" sz="2000" b="1" i="1" dirty="0" smtClean="0">
                <a:latin typeface="Baskerville Old Face" pitchFamily="18" charset="0"/>
              </a:rPr>
              <a:t> </a:t>
            </a:r>
            <a:br>
              <a:rPr lang="vi-VN" sz="2000" b="1" i="1" dirty="0" smtClean="0">
                <a:latin typeface="Baskerville Old Face" pitchFamily="18" charset="0"/>
              </a:rPr>
            </a:br>
            <a:endParaRPr lang="hr-HR" sz="2000" b="1" i="1" dirty="0" smtClean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4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/>
              <a:t>Kako reagovati na tuđu ljutnju i agresiju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hr-HR" sz="2200" b="1" dirty="0">
                <a:latin typeface="Comic Sans MS" pitchFamily="66" charset="0"/>
              </a:rPr>
              <a:t>Pažljivo saslušajte-</a:t>
            </a:r>
            <a:r>
              <a:rPr lang="hr-HR" sz="2200" dirty="0">
                <a:latin typeface="Comic Sans MS" pitchFamily="66" charset="0"/>
              </a:rPr>
              <a:t> održavajte kontakt očima, nemojte se smešiti, neka vaš govor tela odražava smirenost i samopuzdanje</a:t>
            </a:r>
          </a:p>
          <a:p>
            <a:pPr>
              <a:buFontTx/>
              <a:buChar char="•"/>
            </a:pPr>
            <a:endParaRPr lang="hr-HR" sz="2200" dirty="0">
              <a:latin typeface="Comic Sans MS" pitchFamily="66" charset="0"/>
            </a:endParaRPr>
          </a:p>
          <a:p>
            <a:r>
              <a:rPr lang="hr-HR" sz="2200" dirty="0">
                <a:latin typeface="Comic Sans MS" pitchFamily="66" charset="0"/>
              </a:rPr>
              <a:t>* </a:t>
            </a:r>
            <a:r>
              <a:rPr lang="hr-HR" sz="2200" b="1" dirty="0">
                <a:latin typeface="Comic Sans MS" pitchFamily="66" charset="0"/>
              </a:rPr>
              <a:t>Duboko udahnite-</a:t>
            </a:r>
            <a:r>
              <a:rPr lang="hr-HR" sz="2200" dirty="0">
                <a:latin typeface="Comic Sans MS" pitchFamily="66" charset="0"/>
              </a:rPr>
              <a:t> koristite tehniku opuštanja, pozitivni unutrašnji govor(</a:t>
            </a:r>
            <a:r>
              <a:rPr lang="hr-HR" sz="2200" i="1" dirty="0">
                <a:latin typeface="Comic Sans MS" pitchFamily="66" charset="0"/>
              </a:rPr>
              <a:t>Mogu  da kontrolišem  situaciju)</a:t>
            </a:r>
            <a:r>
              <a:rPr lang="hr-HR" sz="2200" dirty="0">
                <a:latin typeface="Comic Sans MS" pitchFamily="66" charset="0"/>
              </a:rPr>
              <a:t>; nemojte govoriti preglasno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22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r-HR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 Recite što mislite i kako se osećate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2400" dirty="0" smtClean="0"/>
              <a:t>(“…ali ja to vidim nešto drugačije nego vi...”)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 Ako se agresija nastavi…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2400" dirty="0" smtClean="0"/>
              <a:t>- Ponovite svoje mišljenje odlučno, kratko i jasno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2400" dirty="0" smtClean="0"/>
              <a:t>  ( “Jasno mi je da informacija nije stigla do roditelja,ali ipak ne mogu da se složim sa vama...ljuti me što još uvek vičete”)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 Ako se agresija i dalje nastavi ukažite na posledice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2400" dirty="0" smtClean="0"/>
              <a:t>- Govorite mirno bez emocija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2400" dirty="0" smtClean="0"/>
              <a:t>  ( “</a:t>
            </a:r>
            <a:r>
              <a:rPr lang="en-US" sz="2400" dirty="0" smtClean="0"/>
              <a:t>…</a:t>
            </a:r>
            <a:r>
              <a:rPr lang="hr-HR" sz="2400" dirty="0" smtClean="0"/>
              <a:t>ako ne možete razgovarati, a da ne vičete, predlažem da razgovor odložimo za sutra..”.)</a:t>
            </a:r>
            <a:endParaRPr lang="en-US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61634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1383506"/>
            <a:ext cx="7632700" cy="3077766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hr-HR" sz="2400" dirty="0" smtClean="0"/>
              <a:t>Kupite malo vremena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hr-HR" sz="2400" dirty="0" smtClean="0"/>
              <a:t>Jasno recite </a:t>
            </a:r>
            <a:r>
              <a:rPr lang="hr-HR" sz="2400" b="1" dirty="0" smtClean="0"/>
              <a:t>NE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hr-HR" sz="2400" dirty="0" smtClean="0"/>
              <a:t>Nemojte previše tumačiti, izvinjavati se i obrazlagati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hr-HR" sz="2400" dirty="0" smtClean="0"/>
              <a:t>Ponudite neko drugo rešenje ako postoji i ako vam odgovara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hr-HR" sz="2400" dirty="0" smtClean="0"/>
              <a:t>Ne prebacujte odgovornost na druge</a:t>
            </a:r>
          </a:p>
          <a:p>
            <a:pPr marL="457200" indent="-457200" eaLnBrk="1" hangingPunct="1"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27651" name="WordArt 5"/>
          <p:cNvSpPr>
            <a:spLocks noChangeArrowheads="1" noChangeShapeType="1" noTextEdit="1"/>
          </p:cNvSpPr>
          <p:nvPr/>
        </p:nvSpPr>
        <p:spPr bwMode="auto">
          <a:xfrm>
            <a:off x="1403350" y="411956"/>
            <a:ext cx="38481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Kako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reagovati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4345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2400" u="sng" dirty="0" smtClean="0">
                <a:solidFill>
                  <a:srgbClr val="FF0000"/>
                </a:solidFill>
                <a:effectLst/>
              </a:rPr>
              <a:t>Kako primiti kritiku?</a:t>
            </a:r>
            <a:endParaRPr lang="en-US" sz="2400" u="sng" dirty="0" smtClean="0">
              <a:solidFill>
                <a:srgbClr val="FF0000"/>
              </a:solidFill>
              <a:effectLst/>
            </a:endParaRPr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>
          <a:xfrm>
            <a:off x="1835150" y="742950"/>
            <a:ext cx="6889750" cy="371475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itchFamily="2" charset="2"/>
              <a:buChar char="ü"/>
              <a:defRPr/>
            </a:pPr>
            <a:endParaRPr lang="en-US" sz="2400" dirty="0" smtClean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hr-HR" sz="24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Iskoristite kritiku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r-HR" sz="2400" dirty="0" smtClean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hr-HR" sz="24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Budite otvoreni za kritiku</a:t>
            </a:r>
            <a:r>
              <a:rPr lang="hr-HR" sz="2400" dirty="0" smtClean="0"/>
              <a:t> - nemojte se odmah  braniti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r-HR" sz="2400" dirty="0" smtClean="0"/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hr-HR" sz="24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Naučite nešto iz kritike</a:t>
            </a:r>
            <a:r>
              <a:rPr lang="hr-HR" sz="2400" dirty="0" smtClean="0"/>
              <a:t> - može vam pomoći da uočite kako vaše ponašanje izgleda drugim ljudima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r-HR" sz="2400" dirty="0" smtClean="0"/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hr-HR" sz="24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Odlučite se za promenu</a:t>
            </a:r>
            <a:r>
              <a:rPr lang="hr-HR" sz="2400" dirty="0" smtClean="0"/>
              <a:t> - ako će to biti dobro za vas i druge</a:t>
            </a:r>
            <a:endParaRPr lang="en-US" sz="2400" dirty="0" smtClean="0"/>
          </a:p>
        </p:txBody>
      </p:sp>
      <p:pic>
        <p:nvPicPr>
          <p:cNvPr id="31748" name="Picture 4" descr="FRETTI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9" y="735807"/>
            <a:ext cx="1152525" cy="92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81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456488" cy="36552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sz="2800" i="1" smtClean="0"/>
              <a:t>Kratki podsetnik asertivnog ponašanja…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681037"/>
            <a:ext cx="8191500" cy="3776663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sz="1600" b="1" dirty="0" smtClean="0">
                <a:solidFill>
                  <a:srgbClr val="FF0000"/>
                </a:solidFill>
              </a:rPr>
              <a:t>      </a:t>
            </a:r>
            <a:r>
              <a:rPr lang="hr-H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KAKO DA DOBIJETE ONO ŠTO ŽELITE I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	IZBEGNETE ONO ŠTO NE ŽELITE?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r-HR" sz="2400" b="1" i="1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hr-HR" sz="2400" dirty="0" smtClean="0"/>
              <a:t>Budite “cool” ili “legero” ; </a:t>
            </a:r>
            <a:r>
              <a:rPr lang="hr-HR" sz="2400" dirty="0" smtClean="0">
                <a:solidFill>
                  <a:schemeClr val="accent1"/>
                </a:solidFill>
              </a:rPr>
              <a:t>duboko udahnite i ponavljajte u sebi št</a:t>
            </a:r>
            <a:r>
              <a:rPr lang="en-US" sz="2400" dirty="0" smtClean="0">
                <a:solidFill>
                  <a:schemeClr val="accent1"/>
                </a:solidFill>
              </a:rPr>
              <a:t>a</a:t>
            </a:r>
            <a:r>
              <a:rPr lang="hr-HR" sz="2400" dirty="0" smtClean="0">
                <a:solidFill>
                  <a:schemeClr val="accent1"/>
                </a:solidFill>
              </a:rPr>
              <a:t> želite reći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hr-HR" sz="2400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hr-HR" sz="2400" dirty="0" smtClean="0">
                <a:solidFill>
                  <a:schemeClr val="accent1"/>
                </a:solidFill>
              </a:rPr>
              <a:t>Zauzmite stav – držanjem tijela, bojom glasa</a:t>
            </a:r>
            <a:r>
              <a:rPr lang="hr-HR" sz="24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hr-HR" sz="2400" dirty="0" smtClean="0"/>
              <a:t>   ( smireno, čvrsto i odlučno)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hr-HR" sz="2400" dirty="0" smtClean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hr-HR" sz="2400" dirty="0" smtClean="0">
                <a:solidFill>
                  <a:schemeClr val="accent1"/>
                </a:solidFill>
              </a:rPr>
              <a:t>Usmjerite se na pozitivno</a:t>
            </a:r>
            <a:r>
              <a:rPr lang="hr-HR" sz="2400" dirty="0" smtClean="0"/>
              <a:t>; umjesto “Ne kasni!”, recite radije “Dođi na vrijeme.”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hr-HR" sz="2400" dirty="0" smtClean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hr-HR" sz="2400" dirty="0" smtClean="0">
                <a:solidFill>
                  <a:schemeClr val="accent1"/>
                </a:solidFill>
              </a:rPr>
              <a:t>Uvažite namere i motive druge osobe</a:t>
            </a:r>
            <a:r>
              <a:rPr lang="hr-HR" sz="2400" dirty="0" smtClean="0"/>
              <a:t>; “Znam da vam nije lako, ali želim da razumete da ovo govorim za dobrobit vašeg deteta.”</a:t>
            </a:r>
          </a:p>
        </p:txBody>
      </p:sp>
    </p:spTree>
    <p:extLst>
      <p:ext uri="{BB962C8B-B14F-4D97-AF65-F5344CB8AC3E}">
        <p14:creationId xmlns:p14="http://schemas.microsoft.com/office/powerpoint/2010/main" val="389764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buFontTx/>
              <a:buChar char="-"/>
            </a:pPr>
            <a:r>
              <a:rPr lang="hr-HR" sz="2400" smtClean="0">
                <a:solidFill>
                  <a:schemeClr val="accent1"/>
                </a:solidFill>
              </a:rPr>
              <a:t>Budite istrajni</a:t>
            </a:r>
            <a:r>
              <a:rPr lang="hr-HR" sz="2400" smtClean="0"/>
              <a:t> – ponavljajte zahtev, dok ne dobijete ono što želite</a:t>
            </a:r>
          </a:p>
          <a:p>
            <a:pPr eaLnBrk="1" hangingPunct="1">
              <a:buFontTx/>
              <a:buNone/>
            </a:pPr>
            <a:endParaRPr lang="hr-HR" sz="2400" smtClean="0"/>
          </a:p>
          <a:p>
            <a:pPr eaLnBrk="1" hangingPunct="1">
              <a:buFontTx/>
              <a:buChar char="-"/>
            </a:pPr>
            <a:r>
              <a:rPr lang="hr-HR" sz="2400" smtClean="0">
                <a:solidFill>
                  <a:schemeClr val="accent1"/>
                </a:solidFill>
              </a:rPr>
              <a:t>Parafrazirajte</a:t>
            </a:r>
            <a:r>
              <a:rPr lang="hr-HR" sz="2400" smtClean="0"/>
              <a:t> – “Jasno mi je da ste zauzeti, ali ja tu potvrdu čekam već dva meseca.”</a:t>
            </a:r>
          </a:p>
          <a:p>
            <a:pPr eaLnBrk="1" hangingPunct="1">
              <a:buFontTx/>
              <a:buNone/>
            </a:pPr>
            <a:endParaRPr lang="hr-HR" sz="2400" smtClean="0"/>
          </a:p>
          <a:p>
            <a:pPr eaLnBrk="1" hangingPunct="1">
              <a:buFontTx/>
              <a:buChar char="-"/>
            </a:pPr>
            <a:r>
              <a:rPr lang="hr-HR" sz="2400" smtClean="0">
                <a:solidFill>
                  <a:schemeClr val="accent1"/>
                </a:solidFill>
              </a:rPr>
              <a:t>Koristite “ja – poruke”</a:t>
            </a:r>
            <a:r>
              <a:rPr lang="hr-HR" sz="2400" smtClean="0"/>
              <a:t> – umjesto “Da ti nije više palo napamet da kasniš!”, recite  “Brinem se kad kasniš.”</a:t>
            </a:r>
          </a:p>
          <a:p>
            <a:pPr eaLnBrk="1" hangingPunct="1">
              <a:buFontTx/>
              <a:buNone/>
            </a:pPr>
            <a:endParaRPr lang="hr-HR" sz="2400" smtClean="0"/>
          </a:p>
          <a:p>
            <a:pPr eaLnBrk="1" hangingPunct="1">
              <a:buFontTx/>
              <a:buChar char="-"/>
            </a:pPr>
            <a:r>
              <a:rPr lang="hr-HR" sz="2400" smtClean="0"/>
              <a:t>Kad nekome kažete NE</a:t>
            </a:r>
            <a:r>
              <a:rPr lang="hr-HR" sz="2400" smtClean="0">
                <a:solidFill>
                  <a:schemeClr val="accent1"/>
                </a:solidFill>
              </a:rPr>
              <a:t>, nema potrebe da se zbog toga izvinjavate</a:t>
            </a:r>
          </a:p>
          <a:p>
            <a:pPr eaLnBrk="1" hangingPunct="1">
              <a:buFontTx/>
              <a:buChar char="-"/>
            </a:pPr>
            <a:endParaRPr lang="hr-HR" sz="2400" smtClean="0">
              <a:solidFill>
                <a:schemeClr val="accent1"/>
              </a:solidFill>
            </a:endParaRPr>
          </a:p>
          <a:p>
            <a:pPr eaLnBrk="1" hangingPunct="1"/>
            <a:endParaRPr lang="hr-HR" sz="2400" smtClean="0"/>
          </a:p>
        </p:txBody>
      </p:sp>
    </p:spTree>
    <p:extLst>
      <p:ext uri="{BB962C8B-B14F-4D97-AF65-F5344CB8AC3E}">
        <p14:creationId xmlns:p14="http://schemas.microsoft.com/office/powerpoint/2010/main" val="322231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NAJBOLJI FEEDBACK –POVRATNA INFORMACIJA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redosled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60930"/>
            <a:ext cx="4040188" cy="2748690"/>
          </a:xfrm>
        </p:spPr>
        <p:txBody>
          <a:bodyPr>
            <a:normAutofit/>
          </a:bodyPr>
          <a:lstStyle/>
          <a:p>
            <a:pPr marL="533400" indent="-533400">
              <a:buNone/>
            </a:pPr>
            <a:r>
              <a:rPr lang="en-US" dirty="0" smtClean="0">
                <a:latin typeface="Comic Sans MS" pitchFamily="66" charset="0"/>
              </a:rPr>
              <a:t>  1.  </a:t>
            </a:r>
            <a:r>
              <a:rPr lang="en-US" dirty="0" err="1" smtClean="0">
                <a:latin typeface="Comic Sans MS" pitchFamily="66" charset="0"/>
              </a:rPr>
              <a:t>pohvala</a:t>
            </a:r>
            <a:endParaRPr lang="en-US" dirty="0" smtClean="0">
              <a:latin typeface="Comic Sans MS" pitchFamily="66" charset="0"/>
            </a:endParaRPr>
          </a:p>
          <a:p>
            <a:pPr marL="533400" indent="-533400">
              <a:buNone/>
            </a:pPr>
            <a:r>
              <a:rPr lang="en-US" dirty="0" smtClean="0">
                <a:latin typeface="Comic Sans MS" pitchFamily="66" charset="0"/>
              </a:rPr>
              <a:t>  2. </a:t>
            </a:r>
            <a:r>
              <a:rPr lang="en-US" dirty="0" err="1" smtClean="0">
                <a:latin typeface="Comic Sans MS" pitchFamily="66" charset="0"/>
              </a:rPr>
              <a:t>kritika</a:t>
            </a:r>
            <a:endParaRPr lang="en-US" dirty="0" smtClean="0">
              <a:latin typeface="Comic Sans MS" pitchFamily="66" charset="0"/>
            </a:endParaRPr>
          </a:p>
          <a:p>
            <a:pPr marL="533400" indent="-533400">
              <a:buNone/>
            </a:pPr>
            <a:r>
              <a:rPr lang="en-US" dirty="0" smtClean="0">
                <a:latin typeface="Comic Sans MS" pitchFamily="66" charset="0"/>
              </a:rPr>
              <a:t>  3. </a:t>
            </a:r>
            <a:r>
              <a:rPr lang="en-US" dirty="0" err="1" smtClean="0">
                <a:latin typeface="Comic Sans MS" pitchFamily="66" charset="0"/>
              </a:rPr>
              <a:t>pohvala</a:t>
            </a:r>
            <a:endParaRPr lang="en-US" dirty="0" smtClean="0">
              <a:latin typeface="Comic Sans MS" pitchFamily="66" charset="0"/>
            </a:endParaRPr>
          </a:p>
          <a:p>
            <a:pPr marL="533400" indent="-533400">
              <a:buNone/>
            </a:pPr>
            <a:endParaRPr lang="hr-HR" dirty="0">
              <a:latin typeface="Comic Sans MS" pitchFamily="66" charset="0"/>
            </a:endParaRPr>
          </a:p>
          <a:p>
            <a:pPr marL="533400" indent="-533400">
              <a:buNone/>
            </a:pPr>
            <a:r>
              <a:rPr lang="hr-HR" sz="1800" dirty="0">
                <a:latin typeface="Comic Sans MS" pitchFamily="66" charset="0"/>
              </a:rPr>
              <a:t>Duboko udahnite i recite:”Hvala, </a:t>
            </a:r>
            <a:r>
              <a:rPr lang="hr-HR" sz="1800" dirty="0" smtClean="0">
                <a:latin typeface="Comic Sans MS" pitchFamily="66" charset="0"/>
              </a:rPr>
              <a:t>razmisliću </a:t>
            </a:r>
            <a:r>
              <a:rPr lang="hr-HR" sz="1800" dirty="0">
                <a:latin typeface="Comic Sans MS" pitchFamily="66" charset="0"/>
              </a:rPr>
              <a:t>o tome”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Ili </a:t>
            </a:r>
            <a:r>
              <a:rPr lang="en-US" dirty="0" err="1" smtClean="0">
                <a:solidFill>
                  <a:srgbClr val="FF0000"/>
                </a:solidFill>
              </a:rPr>
              <a:t>ovako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0588" y="1415050"/>
            <a:ext cx="3200400" cy="205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16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4" descr="COLOR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89385"/>
            <a:ext cx="1441450" cy="104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13" descr="COLOR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9" y="3219450"/>
            <a:ext cx="1368425" cy="114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67063" y="1274763"/>
            <a:ext cx="5976937" cy="1890712"/>
          </a:xfrm>
        </p:spPr>
        <p:txBody>
          <a:bodyPr>
            <a:normAutofit fontScale="70000" lnSpcReduction="2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hr-HR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Asertivnost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hr-HR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nam neće garantovati dogovor s drugima,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hr-HR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uvek i svugde,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hr-HR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ali će nam pomoći da se osećamo bolje,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hr-HR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jer smo rekli šta mislimo i šta želimo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hr-HR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u pravo vreme na pravom mestu.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r-HR" sz="2400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5845" name="Picture 11" descr="COLOR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219450"/>
            <a:ext cx="1608138" cy="120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2" descr="COLOR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9" y="735807"/>
            <a:ext cx="1392237" cy="120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33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28470"/>
            <a:ext cx="7940661" cy="763525"/>
          </a:xfrm>
        </p:spPr>
        <p:txBody>
          <a:bodyPr>
            <a:normAutofit/>
          </a:bodyPr>
          <a:lstStyle/>
          <a:p>
            <a:r>
              <a:rPr lang="en-US" dirty="0" err="1" smtClean="0"/>
              <a:t>poslovica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655520"/>
            <a:ext cx="8246071" cy="320680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hr-HR" dirty="0">
                <a:solidFill>
                  <a:srgbClr val="0E1E20"/>
                </a:solidFill>
              </a:rPr>
              <a:t>Razlog zbog kojeg imamo dva </a:t>
            </a:r>
            <a:endParaRPr lang="hr-HR" dirty="0" smtClean="0">
              <a:solidFill>
                <a:srgbClr val="0E1E20"/>
              </a:solidFill>
            </a:endParaRPr>
          </a:p>
          <a:p>
            <a:pPr marL="0" indent="0">
              <a:buNone/>
              <a:defRPr/>
            </a:pPr>
            <a:r>
              <a:rPr lang="hr-HR" dirty="0" smtClean="0">
                <a:solidFill>
                  <a:srgbClr val="0E1E20"/>
                </a:solidFill>
              </a:rPr>
              <a:t>uha</a:t>
            </a:r>
            <a:r>
              <a:rPr lang="hr-HR" dirty="0">
                <a:solidFill>
                  <a:srgbClr val="0E1E20"/>
                </a:solidFill>
              </a:rPr>
              <a:t>, </a:t>
            </a:r>
            <a:r>
              <a:rPr lang="hr-HR" dirty="0" smtClean="0">
                <a:solidFill>
                  <a:srgbClr val="0E1E20"/>
                </a:solidFill>
              </a:rPr>
              <a:t>a </a:t>
            </a:r>
            <a:r>
              <a:rPr lang="hr-HR" dirty="0">
                <a:solidFill>
                  <a:srgbClr val="0E1E20"/>
                </a:solidFill>
              </a:rPr>
              <a:t>samo jedna usta </a:t>
            </a:r>
            <a:r>
              <a:rPr lang="it-IT" dirty="0">
                <a:solidFill>
                  <a:srgbClr val="0E1E20"/>
                </a:solidFill>
              </a:rPr>
              <a:t>je da bismo </a:t>
            </a:r>
            <a:endParaRPr lang="sr-Latn-RS" dirty="0" smtClean="0">
              <a:solidFill>
                <a:srgbClr val="0E1E20"/>
              </a:solidFill>
            </a:endParaRPr>
          </a:p>
          <a:p>
            <a:pPr marL="0" indent="0">
              <a:buNone/>
              <a:defRPr/>
            </a:pPr>
            <a:r>
              <a:rPr lang="it-IT" dirty="0" smtClean="0">
                <a:solidFill>
                  <a:srgbClr val="0E1E20"/>
                </a:solidFill>
              </a:rPr>
              <a:t>mogli </a:t>
            </a:r>
            <a:r>
              <a:rPr lang="it-IT" dirty="0">
                <a:solidFill>
                  <a:srgbClr val="0E1E20"/>
                </a:solidFill>
              </a:rPr>
              <a:t>više slušati, a manje govoriti».</a:t>
            </a:r>
            <a:r>
              <a:rPr lang="hr-HR" dirty="0">
                <a:solidFill>
                  <a:srgbClr val="0E1E20"/>
                </a:solidFill>
              </a:rPr>
              <a:t> </a:t>
            </a:r>
            <a:endParaRPr lang="en-US" dirty="0" smtClean="0">
              <a:solidFill>
                <a:srgbClr val="0E1E20"/>
              </a:solidFill>
            </a:endParaRPr>
          </a:p>
          <a:p>
            <a:pPr marL="0" indent="0">
              <a:buNone/>
              <a:defRPr/>
            </a:pPr>
            <a:r>
              <a:rPr lang="hr-HR" i="1" dirty="0" smtClean="0">
                <a:solidFill>
                  <a:srgbClr val="0E1E20"/>
                </a:solidFill>
              </a:rPr>
              <a:t>Latinska </a:t>
            </a:r>
            <a:r>
              <a:rPr lang="hr-HR" i="1" dirty="0">
                <a:solidFill>
                  <a:srgbClr val="0E1E20"/>
                </a:solidFill>
              </a:rPr>
              <a:t>poslovica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345" y="1044700"/>
            <a:ext cx="2725737" cy="3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Moja  “asertivna” prava tj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hr-H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dozvole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627460"/>
            <a:ext cx="7639050" cy="3942159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r-H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hr-HR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Dozvoli drugim ljudima da budu samoodgovorni</a:t>
            </a:r>
            <a:endParaRPr lang="hr-HR" sz="2000" dirty="0" smtClean="0"/>
          </a:p>
          <a:p>
            <a:pPr algn="ctr" eaLnBrk="1" hangingPunct="1">
              <a:lnSpc>
                <a:spcPct val="80000"/>
              </a:lnSpc>
              <a:defRPr/>
            </a:pPr>
            <a:r>
              <a:rPr lang="hr-HR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 tražiti od drugih da ti se dopadnu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hr-HR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 traži od drugih da ti se pravdaju zbog svojih izbora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hr-HR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Dopusti drugima da sami postave granicu u odnosu na tebe, da te odbiju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hr-HR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Pusti drugoga da se predomisli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hr-HR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Dozvoli drugome da je pogrešiv i sam za to odgovoran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hr-HR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Dozvoli drugome da ne zna i da nije vidovit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hr-HR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 insistiraj da se drugi ponašaju logično ili prema tvojoj logici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hr-HR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 traži od drugih da ti čitaju misli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hr-HR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Dopusti drugome da bude nezavisan od tebe</a:t>
            </a:r>
            <a:r>
              <a:rPr lang="en-US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r-HR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n-US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r-HR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autonomna ličnost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hr-HR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 manipuliši odbacivanjem i naklonošću kako bi kontrolisao druge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hr-HR" sz="2000" dirty="0" smtClean="0"/>
          </a:p>
          <a:p>
            <a:pPr algn="ctr" eaLnBrk="1" hangingPunct="1">
              <a:lnSpc>
                <a:spcPct val="80000"/>
              </a:lnSpc>
              <a:defRPr/>
            </a:pPr>
            <a:endParaRPr lang="hr-HR" sz="2000" dirty="0" smtClean="0"/>
          </a:p>
          <a:p>
            <a:pPr algn="ctr" eaLnBrk="1" hangingPunct="1">
              <a:lnSpc>
                <a:spcPct val="80000"/>
              </a:lnSpc>
              <a:defRPr/>
            </a:pPr>
            <a:endParaRPr lang="hr-HR" sz="1800" dirty="0" smtClean="0"/>
          </a:p>
        </p:txBody>
      </p:sp>
      <p:pic>
        <p:nvPicPr>
          <p:cNvPr id="36867" name="Picture 4" descr="RIGHTON"/>
          <p:cNvPicPr>
            <a:picLocks noChangeAspect="1" noChangeArrowheads="1"/>
          </p:cNvPicPr>
          <p:nvPr/>
        </p:nvPicPr>
        <p:blipFill>
          <a:blip r:embed="rId2" cstate="print">
            <a:lum bright="84000" contrast="2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395" y="281175"/>
            <a:ext cx="1594891" cy="108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24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4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38595" name="Rectangle 3"/>
          <p:cNvSpPr>
            <a:spLocks noGrp="1" noChangeArrowheads="1"/>
          </p:cNvSpPr>
          <p:nvPr>
            <p:ph idx="1"/>
          </p:nvPr>
        </p:nvSpPr>
        <p:spPr>
          <a:xfrm>
            <a:off x="539751" y="250032"/>
            <a:ext cx="8208963" cy="475178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sz="2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igh Tower Text" pitchFamily="18" charset="0"/>
              </a:rPr>
              <a:t>Jedan čovek dotrčao je do Sokrata da mu prenese najnovije vesti.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hr-HR" sz="2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igh Tower Text" pitchFamily="18" charset="0"/>
              </a:rPr>
              <a:t>“Stani! Jesi li prosejao ono što mi želiš reći kroz tri gusta sita?” upita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hr-HR" sz="2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igh Tower Text" pitchFamily="18" charset="0"/>
              </a:rPr>
              <a:t>Sokrat.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sz="2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igh Tower Text" pitchFamily="18" charset="0"/>
              </a:rPr>
              <a:t>Čovek raskolači oči: “Kakva tri sita?”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sz="2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igh Tower Text" pitchFamily="18" charset="0"/>
              </a:rPr>
              <a:t>“Vidim da ti nije poznato. Dakle, prvo sito je </a:t>
            </a:r>
            <a:r>
              <a:rPr lang="hr-HR" sz="2000" b="1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igh Tower Text" pitchFamily="18" charset="0"/>
              </a:rPr>
              <a:t>istinoljubivost.</a:t>
            </a:r>
            <a:r>
              <a:rPr lang="hr-HR" sz="2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igh Tower Text" pitchFamily="18" charset="0"/>
              </a:rPr>
              <a:t> Jesi li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sz="2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igh Tower Text" pitchFamily="18" charset="0"/>
              </a:rPr>
              <a:t>proverio istinitost onoga što mi želiš reći?” pita Sokrat.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sz="2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igh Tower Text" pitchFamily="18" charset="0"/>
              </a:rPr>
              <a:t>“Pa, čuo sam...”čovek odgovori.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sz="2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igh Tower Text" pitchFamily="18" charset="0"/>
              </a:rPr>
              <a:t>Sokrat nastavi: “Jesi li propustio kroz drugo sito? To je </a:t>
            </a:r>
            <a:r>
              <a:rPr lang="hr-HR" sz="2000" b="1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igh Tower Text" pitchFamily="18" charset="0"/>
              </a:rPr>
              <a:t>dobrota.</a:t>
            </a:r>
            <a:r>
              <a:rPr lang="hr-HR" sz="2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igh Tower Text" pitchFamily="18" charset="0"/>
              </a:rPr>
              <a:t> Je li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sz="2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igh Tower Text" pitchFamily="18" charset="0"/>
              </a:rPr>
              <a:t>ono što mi želiš reći zaista dobro?”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sz="2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igh Tower Text" pitchFamily="18" charset="0"/>
              </a:rPr>
              <a:t>“Pa, nisam baš siguran.. Čovek izusti.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sz="2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igh Tower Text" pitchFamily="18" charset="0"/>
              </a:rPr>
              <a:t>“Pređimo na treće sito. Je li baš </a:t>
            </a:r>
            <a:r>
              <a:rPr lang="hr-HR" sz="2000" b="1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igh Tower Text" pitchFamily="18" charset="0"/>
              </a:rPr>
              <a:t>nužno</a:t>
            </a:r>
            <a:r>
              <a:rPr lang="hr-HR" sz="2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igh Tower Text" pitchFamily="18" charset="0"/>
              </a:rPr>
              <a:t> da mi baš ispričaš?” Sokrat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sz="2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igh Tower Text" pitchFamily="18" charset="0"/>
              </a:rPr>
              <a:t>n</a:t>
            </a:r>
            <a:r>
              <a:rPr lang="hr-HR" sz="2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igh Tower Text" pitchFamily="18" charset="0"/>
              </a:rPr>
              <a:t>astavi. Nakon kraćeg oklevanja čovek izusti: “Pa i nije baš nužno.”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r-HR" sz="2000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igh Tower Text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sz="2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igh Tower Text" pitchFamily="18" charset="0"/>
              </a:rPr>
              <a:t>Na to grčki mudrac zaključi: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igh Tower Text" pitchFamily="18" charset="0"/>
              </a:rPr>
              <a:t>Ako nešto nije istinito,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igh Tower Text" pitchFamily="18" charset="0"/>
              </a:rPr>
              <a:t>		ako nije dobro i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igh Tower Text" pitchFamily="18" charset="0"/>
              </a:rPr>
              <a:t>			ako nije nužno,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igh Tower Text" pitchFamily="18" charset="0"/>
              </a:rPr>
              <a:t>                                           nemoj ovim pričama uznemiravati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igh Tower Text" pitchFamily="18" charset="0"/>
              </a:rPr>
              <a:t>					ni mene, ni sebe ni ostale.</a:t>
            </a:r>
            <a:endParaRPr lang="en-US" sz="2000" b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igh Tower Text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hr-HR" sz="2000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igh Tower Tex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16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182570"/>
            <a:ext cx="7520940" cy="610820"/>
          </a:xfrm>
        </p:spPr>
        <p:txBody>
          <a:bodyPr/>
          <a:lstStyle/>
          <a:p>
            <a:r>
              <a:rPr lang="sr-Latn-RS" sz="1400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                               Sa željom da vam  koristi,</a:t>
            </a:r>
            <a:br>
              <a:rPr lang="sr-Latn-RS" sz="14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sr-Latn-RS" sz="1400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                            Mirjana stamenković, psiholog</a:t>
            </a:r>
            <a:endParaRPr lang="en-US" sz="14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9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Govor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0" y="1044701"/>
            <a:ext cx="6413610" cy="381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12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KOMUNIKACIJA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935" y="1044700"/>
            <a:ext cx="5876087" cy="397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41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1619251" y="145256"/>
            <a:ext cx="71128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  <a:latin typeface="Comic Sans MS" pitchFamily="66" charset="0"/>
              </a:rPr>
              <a:t>Stilovi ponašanja u interpersonalnoj komunikaciji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30214" y="1006078"/>
            <a:ext cx="8389937" cy="595313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hr-HR" sz="2400" b="1" dirty="0"/>
              <a:t>  potrebe drugih</a:t>
            </a:r>
            <a:r>
              <a:rPr lang="hr-HR" sz="2000" b="1" dirty="0"/>
              <a:t>				          </a:t>
            </a:r>
            <a:r>
              <a:rPr lang="hr-HR" sz="2400" b="1" dirty="0"/>
              <a:t>naše potrebe</a:t>
            </a:r>
          </a:p>
        </p:txBody>
      </p:sp>
      <p:pic>
        <p:nvPicPr>
          <p:cNvPr id="8196" name="Picture 11" descr="vag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952501"/>
            <a:ext cx="1620837" cy="124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AutoShape 4"/>
          <p:cNvSpPr>
            <a:spLocks noChangeArrowheads="1"/>
          </p:cNvSpPr>
          <p:nvPr/>
        </p:nvSpPr>
        <p:spPr bwMode="auto">
          <a:xfrm>
            <a:off x="684213" y="1815704"/>
            <a:ext cx="2089150" cy="702469"/>
          </a:xfrm>
          <a:prstGeom prst="upArrowCallout">
            <a:avLst>
              <a:gd name="adj1" fmla="val 19331"/>
              <a:gd name="adj2" fmla="val 62547"/>
              <a:gd name="adj3" fmla="val 18306"/>
              <a:gd name="adj4" fmla="val 51764"/>
            </a:avLst>
          </a:prstGeom>
          <a:noFill/>
          <a:ln w="12700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hr-HR" sz="2000" b="1" dirty="0"/>
              <a:t>PASIVNOST	</a:t>
            </a:r>
          </a:p>
        </p:txBody>
      </p:sp>
      <p:sp>
        <p:nvSpPr>
          <p:cNvPr id="8198" name="AutoShape 4"/>
          <p:cNvSpPr>
            <a:spLocks noChangeArrowheads="1"/>
          </p:cNvSpPr>
          <p:nvPr/>
        </p:nvSpPr>
        <p:spPr bwMode="auto">
          <a:xfrm>
            <a:off x="3492500" y="2193132"/>
            <a:ext cx="2592388" cy="702469"/>
          </a:xfrm>
          <a:prstGeom prst="upArrowCallout">
            <a:avLst>
              <a:gd name="adj1" fmla="val 23988"/>
              <a:gd name="adj2" fmla="val 77614"/>
              <a:gd name="adj3" fmla="val 18306"/>
              <a:gd name="adj4" fmla="val 51764"/>
            </a:avLst>
          </a:prstGeom>
          <a:solidFill>
            <a:srgbClr val="99CCFF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r-HR" sz="2000" b="1"/>
              <a:t>ASERTIVNOST	</a:t>
            </a:r>
          </a:p>
        </p:txBody>
      </p:sp>
      <p:sp>
        <p:nvSpPr>
          <p:cNvPr id="8199" name="AutoShape 4"/>
          <p:cNvSpPr>
            <a:spLocks noChangeArrowheads="1"/>
          </p:cNvSpPr>
          <p:nvPr/>
        </p:nvSpPr>
        <p:spPr bwMode="auto">
          <a:xfrm>
            <a:off x="6732588" y="1869282"/>
            <a:ext cx="2089150" cy="702469"/>
          </a:xfrm>
          <a:prstGeom prst="upArrowCallout">
            <a:avLst>
              <a:gd name="adj1" fmla="val 19331"/>
              <a:gd name="adj2" fmla="val 62547"/>
              <a:gd name="adj3" fmla="val 18306"/>
              <a:gd name="adj4" fmla="val 51764"/>
            </a:avLst>
          </a:prstGeom>
          <a:noFill/>
          <a:ln w="12700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hr-HR" sz="2000" b="1" dirty="0"/>
              <a:t>      AGRESIVNOST	</a:t>
            </a:r>
          </a:p>
        </p:txBody>
      </p:sp>
      <p:sp>
        <p:nvSpPr>
          <p:cNvPr id="8200" name="Rectangle 13"/>
          <p:cNvSpPr>
            <a:spLocks noChangeArrowheads="1"/>
          </p:cNvSpPr>
          <p:nvPr/>
        </p:nvSpPr>
        <p:spPr bwMode="auto">
          <a:xfrm>
            <a:off x="684213" y="2625329"/>
            <a:ext cx="2087562" cy="1188244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Tx/>
              <a:buChar char="•"/>
            </a:pPr>
            <a:r>
              <a:rPr lang="hr-HR" dirty="0"/>
              <a:t>Potrebe DRUGIH</a:t>
            </a:r>
          </a:p>
          <a:p>
            <a:pPr algn="ctr"/>
            <a:r>
              <a:rPr lang="hr-HR" dirty="0"/>
              <a:t>ispred VLASTITIH</a:t>
            </a:r>
          </a:p>
        </p:txBody>
      </p:sp>
      <p:sp>
        <p:nvSpPr>
          <p:cNvPr id="8201" name="Rectangle 14"/>
          <p:cNvSpPr>
            <a:spLocks noChangeArrowheads="1"/>
          </p:cNvSpPr>
          <p:nvPr/>
        </p:nvSpPr>
        <p:spPr bwMode="auto">
          <a:xfrm>
            <a:off x="6588125" y="2733675"/>
            <a:ext cx="2376488" cy="1188244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Tx/>
              <a:buChar char="•"/>
            </a:pPr>
            <a:r>
              <a:rPr lang="hr-HR" dirty="0"/>
              <a:t>VLASTITE potrebe </a:t>
            </a:r>
          </a:p>
          <a:p>
            <a:pPr algn="ctr"/>
            <a:r>
              <a:rPr lang="hr-HR" dirty="0"/>
              <a:t>ispred TUĐIH</a:t>
            </a:r>
          </a:p>
        </p:txBody>
      </p:sp>
      <p:sp>
        <p:nvSpPr>
          <p:cNvPr id="8202" name="Rectangle 15"/>
          <p:cNvSpPr>
            <a:spLocks noChangeArrowheads="1"/>
          </p:cNvSpPr>
          <p:nvPr/>
        </p:nvSpPr>
        <p:spPr bwMode="auto">
          <a:xfrm>
            <a:off x="3492501" y="2950369"/>
            <a:ext cx="2519363" cy="1782366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r-HR"/>
              <a:t>RAVNOTEŽA IZMEĐU </a:t>
            </a:r>
          </a:p>
          <a:p>
            <a:pPr algn="ctr"/>
            <a:r>
              <a:rPr lang="hr-HR"/>
              <a:t>VLASTITIH I TUĐIH </a:t>
            </a:r>
          </a:p>
          <a:p>
            <a:pPr algn="ctr"/>
            <a:r>
              <a:rPr lang="hr-HR"/>
              <a:t>POTREBA</a:t>
            </a:r>
          </a:p>
        </p:txBody>
      </p:sp>
    </p:spTree>
    <p:extLst>
      <p:ext uri="{BB962C8B-B14F-4D97-AF65-F5344CB8AC3E}">
        <p14:creationId xmlns:p14="http://schemas.microsoft.com/office/powerpoint/2010/main" val="372763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ChangeArrowheads="1"/>
          </p:cNvSpPr>
          <p:nvPr/>
        </p:nvSpPr>
        <p:spPr bwMode="auto">
          <a:xfrm>
            <a:off x="468313" y="1653779"/>
            <a:ext cx="45720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hr-HR" sz="2400" dirty="0" smtClean="0">
                <a:latin typeface="Comic Sans MS" pitchFamily="66" charset="0"/>
              </a:rPr>
              <a:t> u stručnoj psihološkoj literaturi relativno nov termin</a:t>
            </a:r>
          </a:p>
          <a:p>
            <a:endParaRPr lang="hr-HR" sz="2400" dirty="0">
              <a:latin typeface="Comic Sans MS" pitchFamily="66" charset="0"/>
            </a:endParaRPr>
          </a:p>
          <a:p>
            <a:r>
              <a:rPr lang="hr-HR" sz="2400" dirty="0">
                <a:latin typeface="Comic Sans MS" pitchFamily="66" charset="0"/>
              </a:rPr>
              <a:t>*  </a:t>
            </a:r>
            <a:r>
              <a:rPr lang="hr-HR" sz="2000" dirty="0">
                <a:latin typeface="Comic Sans MS" pitchFamily="66" charset="0"/>
              </a:rPr>
              <a:t>sposobnost izražavanja vlastitih pozitivnih i negativnih misli i osećanja, na neagresivan način i bez kršenja prava drugih osoba</a:t>
            </a:r>
          </a:p>
        </p:txBody>
      </p:sp>
      <p:pic>
        <p:nvPicPr>
          <p:cNvPr id="9219" name="Rectangl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195263"/>
            <a:ext cx="2665413" cy="210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9"/>
          <p:cNvSpPr>
            <a:spLocks noChangeArrowheads="1"/>
          </p:cNvSpPr>
          <p:nvPr/>
        </p:nvSpPr>
        <p:spPr bwMode="auto">
          <a:xfrm>
            <a:off x="5435600" y="2409825"/>
            <a:ext cx="31686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r-HR" sz="2000" b="1" i="1" dirty="0">
                <a:solidFill>
                  <a:srgbClr val="FF6600"/>
                </a:solidFill>
                <a:latin typeface="Comic Sans MS" pitchFamily="66" charset="0"/>
              </a:rPr>
              <a:t>to assert </a:t>
            </a:r>
            <a:r>
              <a:rPr lang="hr-HR" sz="2000" dirty="0">
                <a:latin typeface="Comic Sans MS" pitchFamily="66" charset="0"/>
              </a:rPr>
              <a:t>(engl., glagol)= izjaviti, iznijeti (mišljenje), ustvrditi, braniti</a:t>
            </a:r>
          </a:p>
          <a:p>
            <a:endParaRPr lang="hr-HR" sz="2000" dirty="0">
              <a:latin typeface="Comic Sans MS" pitchFamily="66" charset="0"/>
            </a:endParaRPr>
          </a:p>
          <a:p>
            <a:r>
              <a:rPr lang="hr-HR" sz="2000" b="1" i="1" dirty="0">
                <a:solidFill>
                  <a:srgbClr val="FF6600"/>
                </a:solidFill>
                <a:latin typeface="Comic Sans MS" pitchFamily="66" charset="0"/>
              </a:rPr>
              <a:t>assertive </a:t>
            </a:r>
            <a:r>
              <a:rPr lang="hr-HR" sz="2000" dirty="0">
                <a:latin typeface="Comic Sans MS" pitchFamily="66" charset="0"/>
              </a:rPr>
              <a:t>(engl., pridev)= uporan, samosvestan, samopouzdan</a:t>
            </a:r>
          </a:p>
        </p:txBody>
      </p:sp>
      <p:sp>
        <p:nvSpPr>
          <p:cNvPr id="9221" name="WordArt 10"/>
          <p:cNvSpPr>
            <a:spLocks noChangeArrowheads="1" noChangeShapeType="1" noTextEdit="1"/>
          </p:cNvSpPr>
          <p:nvPr/>
        </p:nvSpPr>
        <p:spPr bwMode="auto">
          <a:xfrm>
            <a:off x="250826" y="519113"/>
            <a:ext cx="4392613" cy="8643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Comic Sans MS"/>
              </a:rPr>
              <a:t>Asertivnost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3693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1"/>
            <a:ext cx="7086600" cy="669131"/>
          </a:xfrm>
        </p:spPr>
        <p:txBody>
          <a:bodyPr/>
          <a:lstStyle/>
          <a:p>
            <a:pPr eaLnBrk="1" hangingPunct="1"/>
            <a:r>
              <a:rPr lang="hr-HR" dirty="0" smtClean="0"/>
              <a:t>Odlučnost i pristojnost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95289" y="1383507"/>
            <a:ext cx="6270625" cy="2588419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kumimoji="1" lang="en-US" dirty="0" smtClean="0"/>
              <a:t>      </a:t>
            </a:r>
            <a:r>
              <a:rPr kumimoji="1" lang="hr-HR" dirty="0" smtClean="0"/>
              <a:t>Biti </a:t>
            </a:r>
            <a:r>
              <a:rPr kumimoji="1" lang="hr-HR" b="1" dirty="0" smtClean="0"/>
              <a:t>asertivan</a:t>
            </a:r>
            <a:r>
              <a:rPr kumimoji="1" lang="hr-HR" dirty="0" smtClean="0"/>
              <a:t> znači </a:t>
            </a:r>
            <a:r>
              <a:rPr kumimoji="1" lang="hr-HR" b="1" dirty="0" smtClean="0"/>
              <a:t>jasno reći što mislite, osećate i želite na pristojan i odlučan način</a:t>
            </a:r>
            <a:r>
              <a:rPr kumimoji="1" lang="hr-HR" dirty="0" smtClean="0"/>
              <a:t>, bez očekivanja da će uvek biti po vašem.</a:t>
            </a:r>
            <a:endParaRPr kumimoji="1" lang="hr-HR" b="1" dirty="0" smtClean="0"/>
          </a:p>
          <a:p>
            <a:pPr eaLnBrk="1" hangingPunct="1">
              <a:buFont typeface="Wingdings" pitchFamily="2" charset="2"/>
              <a:buNone/>
            </a:pPr>
            <a:endParaRPr lang="hr-HR" dirty="0" smtClean="0"/>
          </a:p>
        </p:txBody>
      </p:sp>
      <p:pic>
        <p:nvPicPr>
          <p:cNvPr id="10244" name="Picture 4" descr="asser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9" y="2419045"/>
            <a:ext cx="2562225" cy="219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6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533401" y="1707357"/>
            <a:ext cx="5694363" cy="2750344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hr-HR" sz="2400" smtClean="0"/>
              <a:t>zahteva i naređuje (</a:t>
            </a:r>
            <a:r>
              <a:rPr lang="hr-HR" sz="2400" i="1" smtClean="0"/>
              <a:t>nema molim i hvala</a:t>
            </a:r>
            <a:r>
              <a:rPr lang="hr-HR" sz="240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hr-HR" sz="2400" smtClean="0"/>
              <a:t>optužuje i krivi druge</a:t>
            </a:r>
          </a:p>
          <a:p>
            <a:pPr eaLnBrk="1" hangingPunct="1">
              <a:lnSpc>
                <a:spcPct val="80000"/>
              </a:lnSpc>
            </a:pPr>
            <a:r>
              <a:rPr lang="hr-HR" sz="2400" smtClean="0"/>
              <a:t>ne priznaje svoje pogreške</a:t>
            </a:r>
          </a:p>
          <a:p>
            <a:pPr eaLnBrk="1" hangingPunct="1">
              <a:lnSpc>
                <a:spcPct val="80000"/>
              </a:lnSpc>
            </a:pPr>
            <a:r>
              <a:rPr lang="hr-HR" sz="2400" smtClean="0"/>
              <a:t>usmjeren </a:t>
            </a:r>
            <a:r>
              <a:rPr lang="hr-HR" sz="2400" u="sng" smtClean="0"/>
              <a:t>na osobu</a:t>
            </a:r>
            <a:r>
              <a:rPr lang="hr-HR" sz="2400" smtClean="0"/>
              <a:t>, a ne na ponašanje osobe</a:t>
            </a:r>
          </a:p>
          <a:p>
            <a:pPr eaLnBrk="1" hangingPunct="1">
              <a:lnSpc>
                <a:spcPct val="80000"/>
              </a:lnSpc>
            </a:pPr>
            <a:r>
              <a:rPr lang="hr-HR" sz="2400" smtClean="0"/>
              <a:t>ne sluša i prekida</a:t>
            </a:r>
          </a:p>
          <a:p>
            <a:pPr eaLnBrk="1" hangingPunct="1">
              <a:lnSpc>
                <a:spcPct val="80000"/>
              </a:lnSpc>
            </a:pPr>
            <a:r>
              <a:rPr lang="hr-HR" sz="2400" smtClean="0"/>
              <a:t>glasno govori</a:t>
            </a:r>
          </a:p>
          <a:p>
            <a:pPr eaLnBrk="1" hangingPunct="1">
              <a:lnSpc>
                <a:spcPct val="80000"/>
              </a:lnSpc>
            </a:pPr>
            <a:r>
              <a:rPr lang="hr-HR" sz="2400" smtClean="0"/>
              <a:t>agresivna gestikulacija</a:t>
            </a:r>
          </a:p>
          <a:p>
            <a:pPr eaLnBrk="1" hangingPunct="1">
              <a:lnSpc>
                <a:spcPct val="80000"/>
              </a:lnSpc>
            </a:pPr>
            <a:r>
              <a:rPr lang="hr-HR" sz="2400" smtClean="0"/>
              <a:t>zuri u sugovornika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hr-HR" sz="2400" smtClean="0"/>
          </a:p>
        </p:txBody>
      </p:sp>
      <p:sp>
        <p:nvSpPr>
          <p:cNvPr id="11267" name="WordArt 4"/>
          <p:cNvSpPr>
            <a:spLocks noChangeArrowheads="1" noChangeShapeType="1" noTextEdit="1"/>
          </p:cNvSpPr>
          <p:nvPr/>
        </p:nvSpPr>
        <p:spPr bwMode="auto">
          <a:xfrm>
            <a:off x="611189" y="141685"/>
            <a:ext cx="7477125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Comic Sans MS"/>
              </a:rPr>
              <a:t>AGRESIVNI STIL PONAŠANJA</a:t>
            </a:r>
          </a:p>
        </p:txBody>
      </p:sp>
      <p:sp>
        <p:nvSpPr>
          <p:cNvPr id="11268" name="WordArt 5"/>
          <p:cNvSpPr>
            <a:spLocks noChangeArrowheads="1" noChangeShapeType="1" noTextEdit="1"/>
          </p:cNvSpPr>
          <p:nvPr/>
        </p:nvSpPr>
        <p:spPr bwMode="auto">
          <a:xfrm>
            <a:off x="611188" y="1168004"/>
            <a:ext cx="272415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Agresivna osoba:</a:t>
            </a:r>
          </a:p>
        </p:txBody>
      </p:sp>
      <p:pic>
        <p:nvPicPr>
          <p:cNvPr id="11269" name="Picture 10" descr="C:\Documents and Settings\WinXP User\My Documents\asertivnost\agresivan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" t="2435" r="7246" b="5031"/>
          <a:stretch>
            <a:fillRect/>
          </a:stretch>
        </p:blipFill>
        <p:spPr bwMode="auto">
          <a:xfrm>
            <a:off x="6335713" y="1924051"/>
            <a:ext cx="2259012" cy="257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1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0</TotalTime>
  <Words>1610</Words>
  <Application>Microsoft Office PowerPoint</Application>
  <PresentationFormat>On-screen Show (16:9)</PresentationFormat>
  <Paragraphs>250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Angles</vt:lpstr>
      <vt:lpstr>Asertivnost</vt:lpstr>
      <vt:lpstr>O komunikaciji </vt:lpstr>
      <vt:lpstr>poslovica</vt:lpstr>
      <vt:lpstr>Govor…</vt:lpstr>
      <vt:lpstr>KOMUNIKACIJA</vt:lpstr>
      <vt:lpstr>PowerPoint Presentation</vt:lpstr>
      <vt:lpstr>PowerPoint Presentation</vt:lpstr>
      <vt:lpstr>Odlučnost i pristojnost</vt:lpstr>
      <vt:lpstr>PowerPoint Presentation</vt:lpstr>
      <vt:lpstr>PowerPoint Presentation</vt:lpstr>
      <vt:lpstr>PowerPoint Presentation</vt:lpstr>
      <vt:lpstr>..o pasivnom stilu</vt:lpstr>
      <vt:lpstr>PowerPoint Presentation</vt:lpstr>
      <vt:lpstr>Otkada i zašto asertivnost?</vt:lpstr>
      <vt:lpstr>PowerPoint Presentation</vt:lpstr>
      <vt:lpstr>Asertivna osoba …</vt:lpstr>
      <vt:lpstr>Asertivni stil ponašanja</vt:lpstr>
      <vt:lpstr>UZROCI NEASERTIVNOSTI  ili zašto se neasertivno ponašamo?</vt:lpstr>
      <vt:lpstr>PowerPoint Presentation</vt:lpstr>
      <vt:lpstr> Kažite kako se osećate </vt:lpstr>
      <vt:lpstr>               Aristotelov izazov</vt:lpstr>
      <vt:lpstr>Kako reagovati na tuđu ljutnju i agresiju</vt:lpstr>
      <vt:lpstr>PowerPoint Presentation</vt:lpstr>
      <vt:lpstr>PowerPoint Presentation</vt:lpstr>
      <vt:lpstr>Kako primiti kritiku?</vt:lpstr>
      <vt:lpstr>Kratki podsetnik asertivnog ponašanja…</vt:lpstr>
      <vt:lpstr>PowerPoint Presentation</vt:lpstr>
      <vt:lpstr>NAJBOLJI FEEDBACK –POVRATNA INFORMACIJA</vt:lpstr>
      <vt:lpstr>PowerPoint Presentation</vt:lpstr>
      <vt:lpstr>Moja  “asertivna” prava tj. dozvole</vt:lpstr>
      <vt:lpstr>PowerPoint Presentation</vt:lpstr>
      <vt:lpstr>                                                                                                  Sa željom da vam  koristi,                                                                                                Mirjana stamenković, psiholog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2017-07-26T01:13:42Z</dcterms:created>
  <dcterms:modified xsi:type="dcterms:W3CDTF">2020-03-20T06:34:54Z</dcterms:modified>
</cp:coreProperties>
</file>