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65" r:id="rId4"/>
    <p:sldId id="262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96"/>
    <a:srgbClr val="E39A39"/>
    <a:srgbClr val="990099"/>
    <a:srgbClr val="CC0099"/>
    <a:srgbClr val="FE9202"/>
    <a:srgbClr val="007033"/>
    <a:srgbClr val="6C1A00"/>
    <a:srgbClr val="00AACC"/>
    <a:srgbClr val="5EEC3C"/>
    <a:srgbClr val="1D3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102" y="5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7BC20-7037-4406-9E7C-D1ACD91005C6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9BA4B-3A90-40A2-9E06-BF024086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03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1197405"/>
            <a:ext cx="8246069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571750"/>
            <a:ext cx="8246070" cy="1221640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solidFill>
                  <a:srgbClr val="E39A3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</a:p>
          <a:p>
            <a:r>
              <a:rPr lang="en-US" dirty="0"/>
              <a:t>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F9BA8BF8-ED97-4B3C-8405-7686489048B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044700"/>
            <a:ext cx="8246070" cy="610821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E39A3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655519"/>
            <a:ext cx="8246070" cy="3206803"/>
          </a:xfrm>
        </p:spPr>
        <p:txBody>
          <a:bodyPr/>
          <a:lstStyle>
            <a:lvl1pPr algn="ctr">
              <a:defRPr sz="2800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281174"/>
            <a:ext cx="6719020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39A3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044700"/>
            <a:ext cx="6719020" cy="366376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91995"/>
            <a:ext cx="7940659" cy="610820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E39A3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02814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1975211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02814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975211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7E55A32-AC3C-49C6-8CEC-CFFCAC2238B3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r.wikipedia.org/wiki/%D0%95%D0%BC%D0%BE%D1%86%D0%B8%D1%98%D0%B0" TargetMode="External"/><Relationship Id="rId2" Type="http://schemas.openxmlformats.org/officeDocument/2006/relationships/hyperlink" Target="http://sr.wikipedia.org/w/index.php?title=%D0%A1%D0%B0%D0%BC%D0%BE%D1%81%D0%B2%D0%B5%D1%81%D1%82&amp;action=edit&amp;redlink=1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sr.wikipedia.org/wiki/%D0%A1%D1%82%D1%80%D0%B5%D1%81" TargetMode="External"/><Relationship Id="rId5" Type="http://schemas.openxmlformats.org/officeDocument/2006/relationships/hyperlink" Target="http://sr.wikipedia.org/wiki/%D0%9E%D1%81%D0%B5%D1%9B%D0%B0%D1%9A%D0%B5" TargetMode="External"/><Relationship Id="rId4" Type="http://schemas.openxmlformats.org/officeDocument/2006/relationships/hyperlink" Target="http://sr.wikipedia.org/w/index.php?title=%D0%9E%D0%B4%D0%BB%D1%83%D0%BA%D0%B0&amp;action=edit&amp;redlink=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r.wikipedia.org/wiki/%D0%9A%D0%BE%D0%BC%D1%83%D0%BD%D0%B8%D0%BA%D0%B0%D1%86%D0%B8%D1%98%D0%B0" TargetMode="External"/><Relationship Id="rId2" Type="http://schemas.openxmlformats.org/officeDocument/2006/relationships/hyperlink" Target="http://sr.wikipedia.org/wiki/%D0%95%D0%BC%D0%BF%D0%B0%D1%82%D0%B8%D1%98%D0%B0" TargetMode="External"/><Relationship Id="rId1" Type="http://schemas.openxmlformats.org/officeDocument/2006/relationships/slideLayout" Target="../slideLayouts/slideLayout8.xml"/><Relationship Id="rId5" Type="http://schemas.openxmlformats.org/officeDocument/2006/relationships/hyperlink" Target="http://sr.wikipedia.org/w/index.php?title=%D0%9F%D1%80%D0%BE%D0%BD%D0%B8%D1%86%D1%99%D0%B8%D0%B2%D0%BE%D1%81%D1%82&amp;action=edit&amp;redlink=1" TargetMode="External"/><Relationship Id="rId4" Type="http://schemas.openxmlformats.org/officeDocument/2006/relationships/hyperlink" Target="http://sr.wikipedia.org/w/index.php?title=%D0%A1%D0%B0%D0%BC%D0%BE%D0%BE%D1%82%D0%BA%D1%80%D0%B8%D0%B2%D0%B0%D1%9A%D0%B5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r.wikipedia.org/w/index.php?title=%D0%9E%D0%B4%D0%B3%D0%BE%D0%B2%D0%BE%D1%80%D0%BD%D0%BE%D1%81%D1%82&amp;action=edit&amp;redlink=1" TargetMode="External"/><Relationship Id="rId2" Type="http://schemas.openxmlformats.org/officeDocument/2006/relationships/hyperlink" Target="http://sr.wikipedia.org/w/index.php?title=%D0%A1%D0%B0%D0%BC%D0%BE%D0%BF%D1%80%D0%B8%D1%85%D0%B2%D0%B0%D1%82%D0%B0%D1%9A%D0%B5&amp;action=edit&amp;redlink=1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sr.wikipedia.org/wiki/%D0%A1%D0%B0%D0%BC%D0%BE%D0%BF%D0%BE%D1%83%D0%B7%D0%B4%D0%B0%D1%9A%D0%B5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CS" b="1" i="1" dirty="0"/>
              <a:t>ЕМОЦИОНАЛНА ИНТЕЛИГЕНЦИЈА </a:t>
            </a:r>
            <a:r>
              <a:rPr lang="en-US" b="1" i="1" dirty="0"/>
              <a:t>  </a:t>
            </a:r>
            <a:r>
              <a:rPr lang="sr-Cyrl-CS" b="1" i="1" dirty="0"/>
              <a:t>– </a:t>
            </a:r>
            <a:r>
              <a:rPr lang="en-US" b="1" i="1" dirty="0"/>
              <a:t> EQ  ??!!!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571750"/>
            <a:ext cx="8246070" cy="1527050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Емоционална интелигенција је способност препознавања, схватања и управљања властитим и туђим емоцијама.У пракси, односи се на улогу </a:t>
            </a:r>
            <a:r>
              <a:rPr lang="ru-RU" dirty="0" smtClean="0">
                <a:solidFill>
                  <a:srgbClr val="C00000"/>
                </a:solidFill>
              </a:rPr>
              <a:t>осећа</a:t>
            </a:r>
            <a:r>
              <a:rPr lang="sr-Cyrl-ME" dirty="0">
                <a:solidFill>
                  <a:srgbClr val="C00000"/>
                </a:solidFill>
              </a:rPr>
              <a:t>њ</a:t>
            </a:r>
            <a:r>
              <a:rPr lang="ru-RU" dirty="0" smtClean="0">
                <a:solidFill>
                  <a:srgbClr val="C00000"/>
                </a:solidFill>
              </a:rPr>
              <a:t>а </a:t>
            </a:r>
            <a:r>
              <a:rPr lang="ru-RU" dirty="0">
                <a:solidFill>
                  <a:srgbClr val="C00000"/>
                </a:solidFill>
              </a:rPr>
              <a:t>у нашем свакодневном </a:t>
            </a:r>
            <a:r>
              <a:rPr lang="ru-RU" dirty="0" smtClean="0">
                <a:solidFill>
                  <a:srgbClr val="C00000"/>
                </a:solidFill>
              </a:rPr>
              <a:t>животу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CS" i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Питајте друге како се осећају</a:t>
            </a:r>
            <a:endParaRPr lang="en-US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502814"/>
            <a:ext cx="6719020" cy="3205651"/>
          </a:xfrm>
        </p:spPr>
        <p:txBody>
          <a:bodyPr>
            <a:normAutofit/>
          </a:bodyPr>
          <a:lstStyle/>
          <a:p>
            <a:r>
              <a:rPr lang="sr-Cyrl-CS" sz="2400" dirty="0">
                <a:latin typeface="Times New Roman" pitchFamily="18" charset="0"/>
                <a:cs typeface="Times New Roman" pitchFamily="18" charset="0"/>
              </a:rPr>
              <a:t>Људе морате прво разумети да бисте саосећали са њима. Слушајте их пажљиво без предрасуда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sr-Cyrl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400" dirty="0">
                <a:latin typeface="Times New Roman" pitchFamily="18" charset="0"/>
                <a:cs typeface="Times New Roman" pitchFamily="18" charset="0"/>
              </a:rPr>
              <a:t>Некада је могуће да увидите где други греше и да тако решите свој проблем.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60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ME" sz="4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будите преосетљиви</a:t>
            </a:r>
            <a:endParaRPr lang="en-US" sz="4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400" dirty="0">
                <a:latin typeface="Times New Roman" pitchFamily="18" charset="0"/>
                <a:cs typeface="Times New Roman" pitchFamily="18" charset="0"/>
              </a:rPr>
              <a:t>Ако неко каже нешто са чим се не слажете, немојте се одмах повлачити или нападати. Та понашања само показују да се не можете носити са критикама. </a:t>
            </a:r>
            <a:endParaRPr lang="sr-Cyrl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Уместо </a:t>
            </a:r>
            <a:r>
              <a:rPr lang="sr-Cyrl-CS" sz="2400" dirty="0">
                <a:latin typeface="Times New Roman" pitchFamily="18" charset="0"/>
                <a:cs typeface="Times New Roman" pitchFamily="18" charset="0"/>
              </a:rPr>
              <a:t>тога, захвалите на искрености и конценртишите се на вредност њихових коментара.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4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4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Проблем сагледајте у целини</a:t>
            </a:r>
            <a:endParaRPr lang="en-US" sz="4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2491" y="1694587"/>
            <a:ext cx="6260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CS" sz="2400" dirty="0">
                <a:latin typeface="Times New Roman" pitchFamily="18" charset="0"/>
                <a:cs typeface="Times New Roman" pitchFamily="18" charset="0"/>
              </a:rPr>
              <a:t>Када вам се нешто лоше догоди, размислите о томе колико је ваш проблем заиста озбиљан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Покушајте </a:t>
            </a:r>
            <a:r>
              <a:rPr lang="sr-Cyrl-CS" sz="2400" dirty="0">
                <a:latin typeface="Times New Roman" pitchFamily="18" charset="0"/>
                <a:cs typeface="Times New Roman" pitchFamily="18" charset="0"/>
              </a:rPr>
              <a:t>да из свог понашања избаците импулсивност, избројте до 10 пре него што нешто кажете или урадите да после не жалите.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72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Cyrl-ME" sz="4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Закључак</a:t>
            </a:r>
            <a:endParaRPr lang="en-US" sz="4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571750"/>
            <a:ext cx="8246070" cy="1832460"/>
          </a:xfrm>
        </p:spPr>
        <p:txBody>
          <a:bodyPr>
            <a:normAutofit lnSpcReduction="10000"/>
          </a:bodyPr>
          <a:lstStyle/>
          <a:p>
            <a:r>
              <a:rPr lang="sr-Cyrl-ME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Развијајмо своју  ЕИ, то је пут до успеха, личног задовољства, пријатне комуникације и добрих међуљудских </a:t>
            </a:r>
            <a:r>
              <a:rPr lang="sr-Cyrl-ME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односа</a:t>
            </a:r>
          </a:p>
          <a:p>
            <a:r>
              <a:rPr lang="sr-Cyrl-ME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sr-Cyrl-ME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аутор -</a:t>
            </a:r>
            <a:r>
              <a:rPr lang="sr-Cyrl-ME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Мирјана Стаменковић,психолог</a:t>
            </a:r>
            <a:r>
              <a:rPr lang="sr-Cyrl-ME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ME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endParaRPr lang="en-US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31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ME" i="1" dirty="0" smtClean="0">
                <a:solidFill>
                  <a:srgbClr val="FF0000"/>
                </a:solidFill>
              </a:rPr>
              <a:t>Другачије речено 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Cyrl-CS" i="1" dirty="0">
                <a:latin typeface="Times New Roman" pitchFamily="18" charset="0"/>
                <a:cs typeface="Times New Roman" pitchFamily="18" charset="0"/>
              </a:rPr>
              <a:t>ЕИ је скуп вештина које нам омогућавају да одаберемо исправан начин употребе осећаја   у сарадњи са другим људима, као и у схватању и побољшању самог себе. </a:t>
            </a:r>
            <a:endParaRPr lang="sr-Cyrl-CS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Cyrl-CS" i="1" dirty="0">
                <a:latin typeface="Times New Roman" pitchFamily="18" charset="0"/>
                <a:cs typeface="Times New Roman" pitchFamily="18" charset="0"/>
              </a:rPr>
              <a:t>То је другачији начин да се буде паметан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Cyrl-CS" i="1" dirty="0">
                <a:latin typeface="Times New Roman" pitchFamily="18" charset="0"/>
                <a:cs typeface="Times New Roman" pitchFamily="18" charset="0"/>
              </a:rPr>
              <a:t>То је способност доброг управљања мучним расположењима. Она значи и то да сте пуни наде и оптимистични и онда када доживљавате неуспехе...То је и емпатија, знање о томе шта други људи осећају, као и социјалне вештине – добро слагање са другима, управљање емоцијама у односима, способност уверавања  и вођења других</a:t>
            </a:r>
            <a:r>
              <a:rPr lang="sr-Cyrl-CS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62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www.najstudent.com/saveti/files/savet_203/savet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2245" y="1502813"/>
            <a:ext cx="3054100" cy="2595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573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ME" dirty="0" smtClean="0">
                <a:solidFill>
                  <a:srgbClr val="FF0000"/>
                </a:solidFill>
              </a:rPr>
              <a:t>Битне компоненте ЕИ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i="1" dirty="0" err="1">
                <a:latin typeface="Times New Roman" pitchFamily="18" charset="0"/>
                <a:cs typeface="Times New Roman" pitchFamily="18" charset="0"/>
                <a:hlinkClick r:id="rId2" tooltip="Самосвест (чланак још није написан)"/>
              </a:rPr>
              <a:t>Самосвест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способност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читања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сопствених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hlinkClick r:id="rId3" tooltip="Емоција"/>
              </a:rPr>
              <a:t>емоција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и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схватање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какав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утицај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имају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околину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Лично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доношење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hlinkClick r:id="rId4" tooltip="Одлука (чланак још није написан)"/>
              </a:rPr>
              <a:t>одлука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проучавање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сопствених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поступака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познавање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последица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Управљање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hlinkClick r:id="rId5" tooltip="Осећање"/>
              </a:rPr>
              <a:t>осећањима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спознавање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шта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подлога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осећања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Превазилажење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hlinkClick r:id="rId6" tooltip="Стрес"/>
              </a:rPr>
              <a:t>стреса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научити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опуштати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разумети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важност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опуштања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29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4375" y="1279089"/>
            <a:ext cx="717713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i="1" dirty="0" err="1">
                <a:hlinkClick r:id="rId2" tooltip="Емпатија"/>
              </a:rPr>
              <a:t>Емпатија</a:t>
            </a:r>
            <a:r>
              <a:rPr lang="en-US" i="1" dirty="0"/>
              <a:t> </a:t>
            </a:r>
            <a:r>
              <a:rPr lang="en-US" dirty="0"/>
              <a:t>– </a:t>
            </a:r>
            <a:r>
              <a:rPr lang="en-US" dirty="0" err="1"/>
              <a:t>разумевање</a:t>
            </a:r>
            <a:r>
              <a:rPr lang="en-US" dirty="0"/>
              <a:t> </a:t>
            </a:r>
            <a:r>
              <a:rPr lang="en-US" dirty="0" err="1"/>
              <a:t>туђих</a:t>
            </a:r>
            <a:r>
              <a:rPr lang="en-US" dirty="0"/>
              <a:t> </a:t>
            </a:r>
            <a:r>
              <a:rPr lang="en-US" dirty="0" err="1"/>
              <a:t>осећања</a:t>
            </a:r>
            <a:r>
              <a:rPr lang="en-US" dirty="0"/>
              <a:t> и </a:t>
            </a:r>
            <a:r>
              <a:rPr lang="en-US" dirty="0" err="1"/>
              <a:t>уважавање</a:t>
            </a:r>
            <a:r>
              <a:rPr lang="en-US" dirty="0"/>
              <a:t> </a:t>
            </a:r>
            <a:r>
              <a:rPr lang="en-US" dirty="0" err="1"/>
              <a:t>различитости</a:t>
            </a:r>
            <a:r>
              <a:rPr lang="en-US" dirty="0"/>
              <a:t> </a:t>
            </a:r>
            <a:r>
              <a:rPr lang="en-US" dirty="0" err="1" smtClean="0"/>
              <a:t>мишљења</a:t>
            </a:r>
            <a:endParaRPr lang="sr-Cyrl-ME" dirty="0" smtClean="0"/>
          </a:p>
          <a:p>
            <a:pPr marL="285750" lvl="0" indent="-285750">
              <a:buFont typeface="Arial" pitchFamily="34" charset="0"/>
              <a:buChar char="•"/>
            </a:pPr>
            <a:endParaRPr lang="en-US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i="1" dirty="0" err="1">
                <a:hlinkClick r:id="rId3" tooltip="Комуникација"/>
              </a:rPr>
              <a:t>Комуникација</a:t>
            </a:r>
            <a:r>
              <a:rPr lang="en-US" i="1" dirty="0"/>
              <a:t> </a:t>
            </a:r>
            <a:r>
              <a:rPr lang="en-US" dirty="0"/>
              <a:t>– </a:t>
            </a:r>
            <a:r>
              <a:rPr lang="en-US" dirty="0" err="1"/>
              <a:t>разговарати</a:t>
            </a:r>
            <a:r>
              <a:rPr lang="en-US" dirty="0"/>
              <a:t> о </a:t>
            </a:r>
            <a:r>
              <a:rPr lang="en-US" dirty="0" err="1"/>
              <a:t>осећањима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разумевањем</a:t>
            </a:r>
            <a:r>
              <a:rPr lang="en-US" dirty="0"/>
              <a:t> и </a:t>
            </a:r>
            <a:r>
              <a:rPr lang="en-US" dirty="0" err="1"/>
              <a:t>бити</a:t>
            </a:r>
            <a:r>
              <a:rPr lang="en-US" dirty="0"/>
              <a:t> </a:t>
            </a:r>
            <a:r>
              <a:rPr lang="en-US" dirty="0" err="1"/>
              <a:t>добар</a:t>
            </a:r>
            <a:r>
              <a:rPr lang="en-US" dirty="0"/>
              <a:t> </a:t>
            </a:r>
            <a:r>
              <a:rPr lang="en-US" dirty="0" err="1" smtClean="0"/>
              <a:t>слушалац</a:t>
            </a:r>
            <a:endParaRPr lang="sr-Cyrl-ME" dirty="0" smtClean="0"/>
          </a:p>
          <a:p>
            <a:pPr marL="285750" lvl="0" indent="-285750">
              <a:buFont typeface="Arial" pitchFamily="34" charset="0"/>
              <a:buChar char="•"/>
            </a:pPr>
            <a:endParaRPr lang="en-US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i="1" dirty="0" err="1">
                <a:hlinkClick r:id="rId4" tooltip="Самооткривање (чланак још није написан)"/>
              </a:rPr>
              <a:t>Самооткривање</a:t>
            </a:r>
            <a:r>
              <a:rPr lang="en-US" dirty="0"/>
              <a:t> – </a:t>
            </a:r>
            <a:r>
              <a:rPr lang="en-US" dirty="0" err="1"/>
              <a:t>разумевање</a:t>
            </a:r>
            <a:r>
              <a:rPr lang="en-US" dirty="0"/>
              <a:t> </a:t>
            </a:r>
            <a:r>
              <a:rPr lang="en-US" dirty="0" err="1"/>
              <a:t>потребе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отвореношћу</a:t>
            </a:r>
            <a:r>
              <a:rPr lang="en-US" dirty="0"/>
              <a:t> и </a:t>
            </a:r>
            <a:r>
              <a:rPr lang="en-US" dirty="0" err="1"/>
              <a:t>поверењем</a:t>
            </a:r>
            <a:r>
              <a:rPr lang="en-US" dirty="0"/>
              <a:t>, </a:t>
            </a:r>
            <a:r>
              <a:rPr lang="en-US" dirty="0" err="1"/>
              <a:t>научити</a:t>
            </a:r>
            <a:r>
              <a:rPr lang="en-US" dirty="0"/>
              <a:t> </a:t>
            </a:r>
            <a:r>
              <a:rPr lang="en-US" dirty="0" err="1"/>
              <a:t>када</a:t>
            </a:r>
            <a:r>
              <a:rPr lang="en-US" dirty="0"/>
              <a:t> и </a:t>
            </a:r>
            <a:r>
              <a:rPr lang="en-US" dirty="0" err="1"/>
              <a:t>како</a:t>
            </a:r>
            <a:r>
              <a:rPr lang="en-US" dirty="0"/>
              <a:t> </a:t>
            </a:r>
            <a:r>
              <a:rPr lang="en-US" dirty="0" err="1"/>
              <a:t>говорити</a:t>
            </a:r>
            <a:r>
              <a:rPr lang="en-US" dirty="0"/>
              <a:t> о </a:t>
            </a:r>
            <a:r>
              <a:rPr lang="en-US" dirty="0" err="1"/>
              <a:t>својим</a:t>
            </a:r>
            <a:r>
              <a:rPr lang="en-US" dirty="0"/>
              <a:t> </a:t>
            </a:r>
            <a:r>
              <a:rPr lang="en-US" dirty="0" err="1" smtClean="0"/>
              <a:t>осећањима</a:t>
            </a:r>
            <a:endParaRPr lang="sr-Cyrl-ME" dirty="0" smtClean="0"/>
          </a:p>
          <a:p>
            <a:pPr marL="285750" lvl="0" indent="-285750">
              <a:buFont typeface="Arial" pitchFamily="34" charset="0"/>
              <a:buChar char="•"/>
            </a:pPr>
            <a:endParaRPr lang="en-US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i="1" dirty="0" err="1">
                <a:hlinkClick r:id="rId5" tooltip="Проницљивост (чланак још није написан)"/>
              </a:rPr>
              <a:t>Проницљивост</a:t>
            </a:r>
            <a:r>
              <a:rPr lang="en-US" dirty="0"/>
              <a:t> – </a:t>
            </a:r>
            <a:r>
              <a:rPr lang="en-US" dirty="0" err="1"/>
              <a:t>препознавање</a:t>
            </a:r>
            <a:r>
              <a:rPr lang="en-US" dirty="0"/>
              <a:t> </a:t>
            </a:r>
            <a:r>
              <a:rPr lang="en-US" dirty="0" err="1"/>
              <a:t>образаца</a:t>
            </a:r>
            <a:r>
              <a:rPr lang="en-US" dirty="0"/>
              <a:t> у </a:t>
            </a:r>
            <a:r>
              <a:rPr lang="en-US" dirty="0" err="1"/>
              <a:t>личном</a:t>
            </a:r>
            <a:r>
              <a:rPr lang="en-US" dirty="0"/>
              <a:t> и </a:t>
            </a:r>
            <a:r>
              <a:rPr lang="en-US" dirty="0" err="1"/>
              <a:t>животу</a:t>
            </a:r>
            <a:r>
              <a:rPr lang="en-US" dirty="0"/>
              <a:t> </a:t>
            </a:r>
            <a:r>
              <a:rPr lang="en-US" dirty="0" err="1"/>
              <a:t>других</a:t>
            </a:r>
            <a:r>
              <a:rPr lang="en-US" dirty="0"/>
              <a:t> </a:t>
            </a:r>
            <a:r>
              <a:rPr lang="en-US" dirty="0" err="1" smtClean="0"/>
              <a:t>људи</a:t>
            </a:r>
            <a:endParaRPr lang="sr-Cyrl-ME" dirty="0" smtClean="0"/>
          </a:p>
          <a:p>
            <a:pPr marL="285750" lvl="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06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8965" y="1279089"/>
            <a:ext cx="717713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i="1" dirty="0" err="1">
                <a:hlinkClick r:id="rId2" tooltip="Самоприхватање (чланак још није написан)"/>
              </a:rPr>
              <a:t>Самоприхватање</a:t>
            </a:r>
            <a:r>
              <a:rPr lang="en-US" i="1" dirty="0"/>
              <a:t> </a:t>
            </a:r>
            <a:r>
              <a:rPr lang="en-US" dirty="0"/>
              <a:t>– </a:t>
            </a:r>
            <a:r>
              <a:rPr lang="en-US" dirty="0" err="1"/>
              <a:t>умети</a:t>
            </a:r>
            <a:r>
              <a:rPr lang="en-US" dirty="0"/>
              <a:t> </a:t>
            </a:r>
            <a:r>
              <a:rPr lang="en-US" dirty="0" err="1"/>
              <a:t>прихватити</a:t>
            </a:r>
            <a:r>
              <a:rPr lang="en-US" dirty="0"/>
              <a:t> </a:t>
            </a:r>
            <a:r>
              <a:rPr lang="en-US" dirty="0" err="1"/>
              <a:t>своје</a:t>
            </a:r>
            <a:r>
              <a:rPr lang="en-US" dirty="0"/>
              <a:t> </a:t>
            </a:r>
            <a:r>
              <a:rPr lang="en-US" dirty="0" err="1"/>
              <a:t>мане</a:t>
            </a:r>
            <a:r>
              <a:rPr lang="en-US" dirty="0"/>
              <a:t>, </a:t>
            </a:r>
            <a:r>
              <a:rPr lang="en-US" dirty="0" err="1"/>
              <a:t>умети</a:t>
            </a:r>
            <a:r>
              <a:rPr lang="en-US" dirty="0"/>
              <a:t> </a:t>
            </a:r>
            <a:r>
              <a:rPr lang="en-US" dirty="0" err="1"/>
              <a:t>ценити</a:t>
            </a:r>
            <a:r>
              <a:rPr lang="en-US" dirty="0"/>
              <a:t> </a:t>
            </a:r>
            <a:r>
              <a:rPr lang="en-US" dirty="0" err="1"/>
              <a:t>своје</a:t>
            </a:r>
            <a:r>
              <a:rPr lang="en-US" dirty="0"/>
              <a:t> </a:t>
            </a:r>
            <a:r>
              <a:rPr lang="en-US" dirty="0" err="1" smtClean="0"/>
              <a:t>врлине</a:t>
            </a:r>
            <a:endParaRPr lang="sr-Cyrl-ME" dirty="0" smtClean="0"/>
          </a:p>
          <a:p>
            <a:pPr lvl="0"/>
            <a:endParaRPr lang="en-US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i="1" dirty="0" err="1"/>
              <a:t>Лична</a:t>
            </a:r>
            <a:r>
              <a:rPr lang="en-US" i="1" dirty="0"/>
              <a:t> </a:t>
            </a:r>
            <a:r>
              <a:rPr lang="en-US" i="1" dirty="0" err="1">
                <a:hlinkClick r:id="rId3" tooltip="Одговорност (чланак још није написан)"/>
              </a:rPr>
              <a:t>одговорност</a:t>
            </a:r>
            <a:r>
              <a:rPr lang="en-US" dirty="0"/>
              <a:t> – </a:t>
            </a:r>
            <a:r>
              <a:rPr lang="en-US" dirty="0" err="1"/>
              <a:t>преузети</a:t>
            </a:r>
            <a:r>
              <a:rPr lang="en-US" dirty="0"/>
              <a:t> </a:t>
            </a:r>
            <a:r>
              <a:rPr lang="en-US" dirty="0" err="1"/>
              <a:t>одговорност</a:t>
            </a:r>
            <a:r>
              <a:rPr lang="en-US" dirty="0"/>
              <a:t> и </a:t>
            </a:r>
            <a:r>
              <a:rPr lang="en-US" dirty="0" err="1"/>
              <a:t>умети</a:t>
            </a:r>
            <a:r>
              <a:rPr lang="en-US" dirty="0"/>
              <a:t> </a:t>
            </a:r>
            <a:r>
              <a:rPr lang="en-US" dirty="0" err="1"/>
              <a:t>препознати</a:t>
            </a:r>
            <a:r>
              <a:rPr lang="en-US" dirty="0"/>
              <a:t> </a:t>
            </a:r>
            <a:r>
              <a:rPr lang="en-US" dirty="0" err="1"/>
              <a:t>последице</a:t>
            </a:r>
            <a:r>
              <a:rPr lang="en-US" dirty="0"/>
              <a:t> </a:t>
            </a:r>
            <a:r>
              <a:rPr lang="en-US" dirty="0" err="1"/>
              <a:t>личних</a:t>
            </a:r>
            <a:r>
              <a:rPr lang="en-US" dirty="0"/>
              <a:t> </a:t>
            </a:r>
            <a:r>
              <a:rPr lang="en-US" dirty="0" err="1"/>
              <a:t>одлука</a:t>
            </a:r>
            <a:r>
              <a:rPr lang="en-US" dirty="0"/>
              <a:t> и </a:t>
            </a:r>
            <a:r>
              <a:rPr lang="en-US" dirty="0" err="1" smtClean="0"/>
              <a:t>реаговања</a:t>
            </a:r>
            <a:endParaRPr lang="sr-Cyrl-ME" dirty="0" smtClean="0"/>
          </a:p>
          <a:p>
            <a:pPr marL="285750" lvl="0" indent="-285750">
              <a:buFont typeface="Arial" pitchFamily="34" charset="0"/>
              <a:buChar char="•"/>
            </a:pPr>
            <a:endParaRPr lang="en-US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i="1" dirty="0" err="1">
                <a:hlinkClick r:id="rId4" tooltip="Самопоуздање"/>
              </a:rPr>
              <a:t>Самопоуздање</a:t>
            </a:r>
            <a:r>
              <a:rPr lang="en-US" i="1" dirty="0"/>
              <a:t> </a:t>
            </a:r>
            <a:r>
              <a:rPr lang="en-US" dirty="0"/>
              <a:t>– </a:t>
            </a:r>
            <a:r>
              <a:rPr lang="en-US" dirty="0" err="1"/>
              <a:t>умети</a:t>
            </a:r>
            <a:r>
              <a:rPr lang="en-US" dirty="0"/>
              <a:t> </a:t>
            </a:r>
            <a:r>
              <a:rPr lang="en-US" dirty="0" err="1"/>
              <a:t>изложити</a:t>
            </a:r>
            <a:r>
              <a:rPr lang="en-US" dirty="0"/>
              <a:t> </a:t>
            </a:r>
            <a:r>
              <a:rPr lang="en-US" dirty="0" err="1"/>
              <a:t>своје</a:t>
            </a:r>
            <a:r>
              <a:rPr lang="en-US" dirty="0"/>
              <a:t> </a:t>
            </a:r>
            <a:r>
              <a:rPr lang="en-US" dirty="0" err="1"/>
              <a:t>бриге</a:t>
            </a:r>
            <a:r>
              <a:rPr lang="en-US" dirty="0"/>
              <a:t> и </a:t>
            </a:r>
            <a:r>
              <a:rPr lang="en-US" dirty="0" err="1"/>
              <a:t>осећања</a:t>
            </a:r>
            <a:r>
              <a:rPr lang="en-US" dirty="0"/>
              <a:t> </a:t>
            </a:r>
            <a:r>
              <a:rPr lang="en-US" dirty="0" err="1"/>
              <a:t>без</a:t>
            </a:r>
            <a:r>
              <a:rPr lang="en-US" dirty="0"/>
              <a:t> </a:t>
            </a:r>
            <a:r>
              <a:rPr lang="en-US" dirty="0" err="1"/>
              <a:t>љутње</a:t>
            </a:r>
            <a:r>
              <a:rPr lang="en-US" dirty="0"/>
              <a:t> и </a:t>
            </a:r>
            <a:r>
              <a:rPr lang="en-US" dirty="0" err="1" smtClean="0"/>
              <a:t>пасивности</a:t>
            </a:r>
            <a:endParaRPr lang="sr-Cyrl-ME" dirty="0" smtClean="0"/>
          </a:p>
          <a:p>
            <a:pPr lvl="0"/>
            <a:endParaRPr lang="en-US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i="1" u="sng" dirty="0" err="1">
                <a:solidFill>
                  <a:srgbClr val="003296"/>
                </a:solidFill>
              </a:rPr>
              <a:t>Групна</a:t>
            </a:r>
            <a:r>
              <a:rPr lang="en-US" i="1" u="sng" dirty="0">
                <a:solidFill>
                  <a:srgbClr val="003296"/>
                </a:solidFill>
              </a:rPr>
              <a:t> </a:t>
            </a:r>
            <a:r>
              <a:rPr lang="en-US" i="1" u="sng" dirty="0" err="1">
                <a:solidFill>
                  <a:srgbClr val="003296"/>
                </a:solidFill>
              </a:rPr>
              <a:t>динамика</a:t>
            </a:r>
            <a:r>
              <a:rPr lang="en-US" u="sng" dirty="0">
                <a:solidFill>
                  <a:srgbClr val="003296"/>
                </a:solidFill>
              </a:rPr>
              <a:t> </a:t>
            </a:r>
            <a:r>
              <a:rPr lang="en-US" dirty="0"/>
              <a:t>– </a:t>
            </a:r>
            <a:r>
              <a:rPr lang="en-US" dirty="0" err="1"/>
              <a:t>спознати</a:t>
            </a:r>
            <a:r>
              <a:rPr lang="en-US" dirty="0"/>
              <a:t> </a:t>
            </a:r>
            <a:r>
              <a:rPr lang="en-US" dirty="0" err="1"/>
              <a:t>када</a:t>
            </a:r>
            <a:r>
              <a:rPr lang="en-US" dirty="0"/>
              <a:t> </a:t>
            </a:r>
            <a:r>
              <a:rPr lang="en-US" dirty="0" err="1"/>
              <a:t>пратити</a:t>
            </a:r>
            <a:r>
              <a:rPr lang="en-US" dirty="0"/>
              <a:t>, а </a:t>
            </a:r>
            <a:r>
              <a:rPr lang="en-US" dirty="0" err="1"/>
              <a:t>када</a:t>
            </a:r>
            <a:r>
              <a:rPr lang="en-US" dirty="0"/>
              <a:t> </a:t>
            </a:r>
            <a:r>
              <a:rPr lang="en-US" dirty="0" err="1"/>
              <a:t>водити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45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Научите </a:t>
            </a:r>
            <a:r>
              <a:rPr lang="ru-RU" sz="4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 препознате </a:t>
            </a:r>
            <a:r>
              <a:rPr lang="ru-RU" sz="4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осећања</a:t>
            </a:r>
            <a:endParaRPr lang="en-US" sz="4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17900" y="1556088"/>
            <a:ext cx="54973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Научите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како се када осећате. Често се запитајте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Како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се осећам ?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ако их осећате читав низ раздвојте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рангирајте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...немојте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их преувеличавати, останите што реалнији.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Вежбајте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4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CS" sz="4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Преузмите одговорност за своја осећања</a:t>
            </a:r>
            <a:endParaRPr lang="en-US" sz="4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17900" y="1808226"/>
            <a:ext cx="64136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CS" sz="2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емојте </a:t>
            </a:r>
            <a:r>
              <a:rPr lang="sr-Cyrl-CS" sz="2400" dirty="0">
                <a:latin typeface="Times New Roman" pitchFamily="18" charset="0"/>
                <a:cs typeface="Times New Roman" pitchFamily="18" charset="0"/>
              </a:rPr>
              <a:t>у другима тражити објашњења за своја осећања,покушајте да разумете зашто се тако осећате. </a:t>
            </a:r>
            <a:endParaRPr lang="sr-Cyrl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Ако </a:t>
            </a:r>
            <a:r>
              <a:rPr lang="sr-Cyrl-CS" sz="2400" dirty="0">
                <a:latin typeface="Times New Roman" pitchFamily="18" charset="0"/>
                <a:cs typeface="Times New Roman" pitchFamily="18" charset="0"/>
              </a:rPr>
              <a:t>игноришемо осећања она неће нестати, само ће нас изненадити кад им се не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надамо.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54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4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Предвиди своја осећања</a:t>
            </a:r>
            <a:endParaRPr lang="en-US" sz="4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65195" y="1971586"/>
            <a:ext cx="58027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CS" sz="2400" dirty="0">
                <a:latin typeface="Times New Roman" pitchFamily="18" charset="0"/>
                <a:cs typeface="Times New Roman" pitchFamily="18" charset="0"/>
              </a:rPr>
              <a:t>Упознајте себе, важно је да знате шта у ком моменту од себе можете да очекујете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sr-Cyrl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400" dirty="0">
                <a:latin typeface="Times New Roman" pitchFamily="18" charset="0"/>
                <a:cs typeface="Times New Roman" pitchFamily="18" charset="0"/>
              </a:rPr>
              <a:t>Избегавајте да радите ствари које ће да  вас доведу до непријатних  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осећаја.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41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395</Words>
  <Application>Microsoft Office PowerPoint</Application>
  <PresentationFormat>On-screen Show (16:9)</PresentationFormat>
  <Paragraphs>50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ЕМОЦИОНАЛНА ИНТЕЛИГЕНЦИЈА   –  EQ  ??!!! </vt:lpstr>
      <vt:lpstr>Другачије речено </vt:lpstr>
      <vt:lpstr>PowerPoint Presentation</vt:lpstr>
      <vt:lpstr>Битне компоненте ЕИ </vt:lpstr>
      <vt:lpstr>PowerPoint Presentation</vt:lpstr>
      <vt:lpstr>PowerPoint Presentation</vt:lpstr>
      <vt:lpstr>Научите да препознате осећања</vt:lpstr>
      <vt:lpstr>Преузмите одговорност за своја осећања</vt:lpstr>
      <vt:lpstr>Предвиди своја осећања</vt:lpstr>
      <vt:lpstr>Питајте друге како се осећају</vt:lpstr>
      <vt:lpstr>Не будите преосетљиви</vt:lpstr>
      <vt:lpstr>Проблем сагледајте у целини</vt:lpstr>
      <vt:lpstr>Закључак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2017-07-25T20:05:00Z</dcterms:created>
  <dcterms:modified xsi:type="dcterms:W3CDTF">2020-03-20T06:38:12Z</dcterms:modified>
</cp:coreProperties>
</file>