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5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E39A39"/>
    <a:srgbClr val="990099"/>
    <a:srgbClr val="CC0099"/>
    <a:srgbClr val="FE9202"/>
    <a:srgbClr val="007033"/>
    <a:srgbClr val="6C1A00"/>
    <a:srgbClr val="00AACC"/>
    <a:srgbClr val="5EEC3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7BC20-7037-4406-9E7C-D1ACD91005C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9BA4B-3A90-40A2-9E06-BF024086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0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197405"/>
            <a:ext cx="8246069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571750"/>
            <a:ext cx="8246070" cy="122164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E39A3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F9BA8BF8-ED97-4B3C-8405-7686489048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610821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19"/>
            <a:ext cx="8246070" cy="3206803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281174"/>
            <a:ext cx="671902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044700"/>
            <a:ext cx="671902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91995"/>
            <a:ext cx="7940659" cy="61082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281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7521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281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7521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E55A32-AC3C-49C6-8CEC-CFFCAC2238B3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%D0%95%D0%BC%D0%BE%D1%86%D0%B8%D1%98%D0%B0" TargetMode="External"/><Relationship Id="rId2" Type="http://schemas.openxmlformats.org/officeDocument/2006/relationships/hyperlink" Target="http://sr.wikipedia.org/w/index.php?title=%D0%A1%D0%B0%D0%BC%D0%BE%D1%81%D0%B2%D0%B5%D1%81%D1%82&amp;action=edit&amp;redlin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sr.wikipedia.org/wiki/%D0%A1%D1%82%D1%80%D0%B5%D1%81" TargetMode="External"/><Relationship Id="rId5" Type="http://schemas.openxmlformats.org/officeDocument/2006/relationships/hyperlink" Target="http://sr.wikipedia.org/wiki/%D0%9E%D1%81%D0%B5%D1%9B%D0%B0%D1%9A%D0%B5" TargetMode="External"/><Relationship Id="rId4" Type="http://schemas.openxmlformats.org/officeDocument/2006/relationships/hyperlink" Target="http://sr.wikipedia.org/w/index.php?title=%D0%9E%D0%B4%D0%BB%D1%83%D0%BA%D0%B0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%D0%9A%D0%BE%D0%BC%D1%83%D0%BD%D0%B8%D0%BA%D0%B0%D1%86%D0%B8%D1%98%D0%B0" TargetMode="External"/><Relationship Id="rId2" Type="http://schemas.openxmlformats.org/officeDocument/2006/relationships/hyperlink" Target="http://sr.wikipedia.org/wiki/%D0%95%D0%BC%D0%BF%D0%B0%D1%82%D0%B8%D1%98%D0%B0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sr.wikipedia.org/w/index.php?title=%D0%9F%D1%80%D0%BE%D0%BD%D0%B8%D1%86%D1%99%D0%B8%D0%B2%D0%BE%D1%81%D1%82&amp;action=edit&amp;redlink=1" TargetMode="External"/><Relationship Id="rId4" Type="http://schemas.openxmlformats.org/officeDocument/2006/relationships/hyperlink" Target="http://sr.wikipedia.org/w/index.php?title=%D0%A1%D0%B0%D0%BC%D0%BE%D0%BE%D1%82%D0%BA%D1%80%D0%B8%D0%B2%D0%B0%D1%9A%D0%B5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/index.php?title=%D0%9E%D0%B4%D0%B3%D0%BE%D0%B2%D0%BE%D1%80%D0%BD%D0%BE%D1%81%D1%82&amp;action=edit&amp;redlink=1" TargetMode="External"/><Relationship Id="rId2" Type="http://schemas.openxmlformats.org/officeDocument/2006/relationships/hyperlink" Target="http://sr.wikipedia.org/w/index.php?title=%D0%A1%D0%B0%D0%BC%D0%BE%D0%BF%D1%80%D0%B8%D1%85%D0%B2%D0%B0%D1%82%D0%B0%D1%9A%D0%B5&amp;action=edit&amp;redlink=1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sr.wikipedia.org/wiki/%D0%A1%D0%B0%D0%BC%D0%BE%D0%BF%D0%BE%D1%83%D0%B7%D0%B4%D0%B0%D1%9A%D0%B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b="1" i="1" dirty="0"/>
              <a:t>ЕМОЦИОНАЛНА ИНТЕЛИГЕНЦИЈА </a:t>
            </a:r>
            <a:r>
              <a:rPr lang="en-US" b="1" i="1" dirty="0"/>
              <a:t>  </a:t>
            </a:r>
            <a:r>
              <a:rPr lang="sr-Cyrl-CS" b="1" i="1" dirty="0"/>
              <a:t>– </a:t>
            </a:r>
            <a:r>
              <a:rPr lang="en-US" b="1" i="1" dirty="0"/>
              <a:t> EQ  ??!!!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571750"/>
            <a:ext cx="8246070" cy="152705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Емоционална интелигенција је способност препознавања, схватања и управљања властитим и туђим емоцијама.У пракси, односи се на улогу </a:t>
            </a:r>
            <a:r>
              <a:rPr lang="ru-RU" dirty="0" smtClean="0">
                <a:solidFill>
                  <a:srgbClr val="C00000"/>
                </a:solidFill>
              </a:rPr>
              <a:t>осећа</a:t>
            </a:r>
            <a:r>
              <a:rPr lang="sr-Cyrl-ME" dirty="0">
                <a:solidFill>
                  <a:srgbClr val="C00000"/>
                </a:solidFill>
              </a:rPr>
              <a:t>њ</a:t>
            </a:r>
            <a:r>
              <a:rPr lang="ru-RU" dirty="0" smtClean="0">
                <a:solidFill>
                  <a:srgbClr val="C00000"/>
                </a:solidFill>
              </a:rPr>
              <a:t>а </a:t>
            </a:r>
            <a:r>
              <a:rPr lang="ru-RU" dirty="0">
                <a:solidFill>
                  <a:srgbClr val="C00000"/>
                </a:solidFill>
              </a:rPr>
              <a:t>у нашем свакодневном </a:t>
            </a:r>
            <a:r>
              <a:rPr lang="ru-RU" dirty="0" smtClean="0">
                <a:solidFill>
                  <a:srgbClr val="C00000"/>
                </a:solidFill>
              </a:rPr>
              <a:t>животу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Питајте друге како се осећају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502814"/>
            <a:ext cx="6719020" cy="3205651"/>
          </a:xfrm>
        </p:spPr>
        <p:txBody>
          <a:bodyPr>
            <a:normAutofit/>
          </a:bodyPr>
          <a:lstStyle/>
          <a:p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Људе морате прво разумети да бисте саосећали са њима. Слушајте их пажљиво без предрасуда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Некада је могуће да увидите где други греше и да тако решите свој проблем.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ME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будите преосетљиви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Ако неко каже нешто са чим се не слажете, немојте се одмах повлачити или нападати. Та понашања само показују да се не можете носити са критикама.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Уместо 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тога, захвалите на искрености и конценртишите се на вредност њихових коментара.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 сагледајте у целини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2491" y="1694587"/>
            <a:ext cx="6260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Када вам се нешто лоше догоди, размислите о томе колико је ваш проблем заиста озбиљан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Покушајте 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да из свог понашања избаците импулсивност, избројте до 10 пре него што нешто кажете или урадите да после не жалите.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ME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Закључак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571750"/>
            <a:ext cx="8246070" cy="1832460"/>
          </a:xfrm>
        </p:spPr>
        <p:txBody>
          <a:bodyPr>
            <a:normAutofit lnSpcReduction="10000"/>
          </a:bodyPr>
          <a:lstStyle/>
          <a:p>
            <a:r>
              <a:rPr lang="sr-Cyrl-ME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Развијајмо своју  ЕИ, то је пут до успеха, личног задовољства, пријатне комуникације и добрих међуљудских </a:t>
            </a:r>
            <a:r>
              <a:rPr lang="sr-Cyrl-ME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односа</a:t>
            </a:r>
          </a:p>
          <a:p>
            <a:r>
              <a:rPr lang="sr-Cyrl-ME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ME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аутор -</a:t>
            </a:r>
            <a:r>
              <a:rPr lang="sr-Cyrl-ME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Мирјана Стаменковић,психолог</a:t>
            </a:r>
            <a:r>
              <a:rPr lang="sr-Cyrl-ME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ME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i="1" dirty="0" smtClean="0">
                <a:solidFill>
                  <a:srgbClr val="FF0000"/>
                </a:solidFill>
              </a:rPr>
              <a:t>Другачије речено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i="1" dirty="0">
                <a:latin typeface="Times New Roman" pitchFamily="18" charset="0"/>
                <a:cs typeface="Times New Roman" pitchFamily="18" charset="0"/>
              </a:rPr>
              <a:t>ЕИ је скуп вештина које нам омогућавају да одаберемо исправан начин употребе осећаја   у сарадњи са другим људима, као и у схватању и побољшању самог себе. </a:t>
            </a:r>
            <a:endParaRPr lang="sr-Cyrl-C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i="1" dirty="0">
                <a:latin typeface="Times New Roman" pitchFamily="18" charset="0"/>
                <a:cs typeface="Times New Roman" pitchFamily="18" charset="0"/>
              </a:rPr>
              <a:t>То је другачији начин да се буде паметан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i="1" dirty="0">
                <a:latin typeface="Times New Roman" pitchFamily="18" charset="0"/>
                <a:cs typeface="Times New Roman" pitchFamily="18" charset="0"/>
              </a:rPr>
              <a:t>То је способност доброг управљања мучним расположењима. Она значи и то да сте пуни наде и оптимистични и онда када доживљавате неуспехе...То је и емпатија, знање о томе шта други људи осећају, као и социјалне вештине – добро слагање са другима, управљање емоцијама у односима, способност уверавања  и вођења других</a:t>
            </a:r>
            <a:r>
              <a:rPr lang="sr-Cyrl-C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najstudent.com/saveti/files/savet_203/savet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2245" y="1502813"/>
            <a:ext cx="3054100" cy="259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57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ME" dirty="0" smtClean="0">
                <a:solidFill>
                  <a:srgbClr val="FF0000"/>
                </a:solidFill>
              </a:rPr>
              <a:t>Битне компоненте ЕИ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i="1" dirty="0" err="1">
                <a:latin typeface="Times New Roman" pitchFamily="18" charset="0"/>
                <a:cs typeface="Times New Roman" pitchFamily="18" charset="0"/>
                <a:hlinkClick r:id="rId2" tooltip="Самосвест (чланак још није написан)"/>
              </a:rPr>
              <a:t>Самосвест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способност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читања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сопствених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3" tooltip="Емоција"/>
              </a:rPr>
              <a:t>емоција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схватање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какав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утицај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имају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околину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Лично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доношење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4" tooltip="Одлука (чланак још није написан)"/>
              </a:rPr>
              <a:t>одлука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проучавање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сопствених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поступака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познавање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последица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Управљање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5" tooltip="Осећање"/>
              </a:rPr>
              <a:t>осећањима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спознавање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подлога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осећања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Превазилажење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6" tooltip="Стрес"/>
              </a:rPr>
              <a:t>стреса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научити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опуштати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разумети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важност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опуштања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375" y="1279089"/>
            <a:ext cx="71771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i="1" dirty="0" err="1">
                <a:hlinkClick r:id="rId2" tooltip="Емпатија"/>
              </a:rPr>
              <a:t>Емпатија</a:t>
            </a:r>
            <a:r>
              <a:rPr lang="en-US" i="1" dirty="0"/>
              <a:t> </a:t>
            </a:r>
            <a:r>
              <a:rPr lang="en-US" dirty="0"/>
              <a:t>– </a:t>
            </a:r>
            <a:r>
              <a:rPr lang="en-US" dirty="0" err="1"/>
              <a:t>разумевање</a:t>
            </a:r>
            <a:r>
              <a:rPr lang="en-US" dirty="0"/>
              <a:t> </a:t>
            </a:r>
            <a:r>
              <a:rPr lang="en-US" dirty="0" err="1"/>
              <a:t>туђих</a:t>
            </a:r>
            <a:r>
              <a:rPr lang="en-US" dirty="0"/>
              <a:t> </a:t>
            </a:r>
            <a:r>
              <a:rPr lang="en-US" dirty="0" err="1"/>
              <a:t>осећања</a:t>
            </a:r>
            <a:r>
              <a:rPr lang="en-US" dirty="0"/>
              <a:t> и </a:t>
            </a:r>
            <a:r>
              <a:rPr lang="en-US" dirty="0" err="1"/>
              <a:t>уважавање</a:t>
            </a:r>
            <a:r>
              <a:rPr lang="en-US" dirty="0"/>
              <a:t> </a:t>
            </a:r>
            <a:r>
              <a:rPr lang="en-US" dirty="0" err="1"/>
              <a:t>различитости</a:t>
            </a:r>
            <a:r>
              <a:rPr lang="en-US" dirty="0"/>
              <a:t> </a:t>
            </a:r>
            <a:r>
              <a:rPr lang="en-US" dirty="0" err="1" smtClean="0"/>
              <a:t>мишљења</a:t>
            </a:r>
            <a:endParaRPr lang="sr-Cyrl-ME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i="1" dirty="0" err="1">
                <a:hlinkClick r:id="rId3" tooltip="Комуникација"/>
              </a:rPr>
              <a:t>Комуникација</a:t>
            </a:r>
            <a:r>
              <a:rPr lang="en-US" i="1" dirty="0"/>
              <a:t> </a:t>
            </a:r>
            <a:r>
              <a:rPr lang="en-US" dirty="0"/>
              <a:t>– </a:t>
            </a:r>
            <a:r>
              <a:rPr lang="en-US" dirty="0" err="1"/>
              <a:t>разговарати</a:t>
            </a:r>
            <a:r>
              <a:rPr lang="en-US" dirty="0"/>
              <a:t> о </a:t>
            </a:r>
            <a:r>
              <a:rPr lang="en-US" dirty="0" err="1"/>
              <a:t>осећањима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разумевањем</a:t>
            </a:r>
            <a:r>
              <a:rPr lang="en-US" dirty="0"/>
              <a:t> и </a:t>
            </a:r>
            <a:r>
              <a:rPr lang="en-US" dirty="0" err="1"/>
              <a:t>бити</a:t>
            </a:r>
            <a:r>
              <a:rPr lang="en-US" dirty="0"/>
              <a:t> </a:t>
            </a:r>
            <a:r>
              <a:rPr lang="en-US" dirty="0" err="1"/>
              <a:t>добар</a:t>
            </a:r>
            <a:r>
              <a:rPr lang="en-US" dirty="0"/>
              <a:t> </a:t>
            </a:r>
            <a:r>
              <a:rPr lang="en-US" dirty="0" err="1" smtClean="0"/>
              <a:t>слушалац</a:t>
            </a:r>
            <a:endParaRPr lang="sr-Cyrl-ME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i="1" dirty="0" err="1">
                <a:hlinkClick r:id="rId4" tooltip="Самооткривање (чланак још није написан)"/>
              </a:rPr>
              <a:t>Самооткривање</a:t>
            </a:r>
            <a:r>
              <a:rPr lang="en-US" dirty="0"/>
              <a:t> – </a:t>
            </a:r>
            <a:r>
              <a:rPr lang="en-US" dirty="0" err="1"/>
              <a:t>разумевање</a:t>
            </a:r>
            <a:r>
              <a:rPr lang="en-US" dirty="0"/>
              <a:t> </a:t>
            </a:r>
            <a:r>
              <a:rPr lang="en-US" dirty="0" err="1"/>
              <a:t>потребе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отвореношћу</a:t>
            </a:r>
            <a:r>
              <a:rPr lang="en-US" dirty="0"/>
              <a:t> и </a:t>
            </a:r>
            <a:r>
              <a:rPr lang="en-US" dirty="0" err="1"/>
              <a:t>поверењем</a:t>
            </a:r>
            <a:r>
              <a:rPr lang="en-US" dirty="0"/>
              <a:t>, </a:t>
            </a:r>
            <a:r>
              <a:rPr lang="en-US" dirty="0" err="1"/>
              <a:t>научити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и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говорити</a:t>
            </a:r>
            <a:r>
              <a:rPr lang="en-US" dirty="0"/>
              <a:t> о </a:t>
            </a:r>
            <a:r>
              <a:rPr lang="en-US" dirty="0" err="1"/>
              <a:t>својим</a:t>
            </a:r>
            <a:r>
              <a:rPr lang="en-US" dirty="0"/>
              <a:t> </a:t>
            </a:r>
            <a:r>
              <a:rPr lang="en-US" dirty="0" err="1" smtClean="0"/>
              <a:t>осећањима</a:t>
            </a:r>
            <a:endParaRPr lang="sr-Cyrl-ME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i="1" dirty="0" err="1">
                <a:hlinkClick r:id="rId5" tooltip="Проницљивост (чланак још није написан)"/>
              </a:rPr>
              <a:t>Проницљивост</a:t>
            </a:r>
            <a:r>
              <a:rPr lang="en-US" dirty="0"/>
              <a:t> – </a:t>
            </a:r>
            <a:r>
              <a:rPr lang="en-US" dirty="0" err="1"/>
              <a:t>препознавање</a:t>
            </a:r>
            <a:r>
              <a:rPr lang="en-US" dirty="0"/>
              <a:t> </a:t>
            </a:r>
            <a:r>
              <a:rPr lang="en-US" dirty="0" err="1"/>
              <a:t>образаца</a:t>
            </a:r>
            <a:r>
              <a:rPr lang="en-US" dirty="0"/>
              <a:t> у </a:t>
            </a:r>
            <a:r>
              <a:rPr lang="en-US" dirty="0" err="1"/>
              <a:t>личном</a:t>
            </a:r>
            <a:r>
              <a:rPr lang="en-US" dirty="0"/>
              <a:t> и </a:t>
            </a:r>
            <a:r>
              <a:rPr lang="en-US" dirty="0" err="1"/>
              <a:t>животу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 smtClean="0"/>
              <a:t>људи</a:t>
            </a:r>
            <a:endParaRPr lang="sr-Cyrl-ME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965" y="1279089"/>
            <a:ext cx="71771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i="1" dirty="0" err="1">
                <a:hlinkClick r:id="rId2" tooltip="Самоприхватање (чланак још није написан)"/>
              </a:rPr>
              <a:t>Самоприхватање</a:t>
            </a:r>
            <a:r>
              <a:rPr lang="en-US" i="1" dirty="0"/>
              <a:t> </a:t>
            </a:r>
            <a:r>
              <a:rPr lang="en-US" dirty="0"/>
              <a:t>– </a:t>
            </a:r>
            <a:r>
              <a:rPr lang="en-US" dirty="0" err="1"/>
              <a:t>умети</a:t>
            </a:r>
            <a:r>
              <a:rPr lang="en-US" dirty="0"/>
              <a:t> </a:t>
            </a:r>
            <a:r>
              <a:rPr lang="en-US" dirty="0" err="1"/>
              <a:t>прихватити</a:t>
            </a:r>
            <a:r>
              <a:rPr lang="en-US" dirty="0"/>
              <a:t> </a:t>
            </a:r>
            <a:r>
              <a:rPr lang="en-US" dirty="0" err="1"/>
              <a:t>своје</a:t>
            </a:r>
            <a:r>
              <a:rPr lang="en-US" dirty="0"/>
              <a:t> </a:t>
            </a:r>
            <a:r>
              <a:rPr lang="en-US" dirty="0" err="1"/>
              <a:t>мане</a:t>
            </a:r>
            <a:r>
              <a:rPr lang="en-US" dirty="0"/>
              <a:t>, </a:t>
            </a:r>
            <a:r>
              <a:rPr lang="en-US" dirty="0" err="1"/>
              <a:t>умети</a:t>
            </a:r>
            <a:r>
              <a:rPr lang="en-US" dirty="0"/>
              <a:t> </a:t>
            </a:r>
            <a:r>
              <a:rPr lang="en-US" dirty="0" err="1"/>
              <a:t>ценити</a:t>
            </a:r>
            <a:r>
              <a:rPr lang="en-US" dirty="0"/>
              <a:t> </a:t>
            </a:r>
            <a:r>
              <a:rPr lang="en-US" dirty="0" err="1"/>
              <a:t>своје</a:t>
            </a:r>
            <a:r>
              <a:rPr lang="en-US" dirty="0"/>
              <a:t> </a:t>
            </a:r>
            <a:r>
              <a:rPr lang="en-US" dirty="0" err="1" smtClean="0"/>
              <a:t>врлине</a:t>
            </a:r>
            <a:endParaRPr lang="sr-Cyrl-ME" dirty="0" smtClean="0"/>
          </a:p>
          <a:p>
            <a:pPr lvl="0"/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i="1" dirty="0" err="1"/>
              <a:t>Лична</a:t>
            </a:r>
            <a:r>
              <a:rPr lang="en-US" i="1" dirty="0"/>
              <a:t> </a:t>
            </a:r>
            <a:r>
              <a:rPr lang="en-US" i="1" dirty="0" err="1">
                <a:hlinkClick r:id="rId3" tooltip="Одговорност (чланак још није написан)"/>
              </a:rPr>
              <a:t>одговорност</a:t>
            </a:r>
            <a:r>
              <a:rPr lang="en-US" dirty="0"/>
              <a:t> – </a:t>
            </a:r>
            <a:r>
              <a:rPr lang="en-US" dirty="0" err="1"/>
              <a:t>преузети</a:t>
            </a:r>
            <a:r>
              <a:rPr lang="en-US" dirty="0"/>
              <a:t> </a:t>
            </a:r>
            <a:r>
              <a:rPr lang="en-US" dirty="0" err="1"/>
              <a:t>одговорност</a:t>
            </a:r>
            <a:r>
              <a:rPr lang="en-US" dirty="0"/>
              <a:t> и </a:t>
            </a:r>
            <a:r>
              <a:rPr lang="en-US" dirty="0" err="1"/>
              <a:t>умети</a:t>
            </a:r>
            <a:r>
              <a:rPr lang="en-US" dirty="0"/>
              <a:t> </a:t>
            </a:r>
            <a:r>
              <a:rPr lang="en-US" dirty="0" err="1"/>
              <a:t>препознати</a:t>
            </a:r>
            <a:r>
              <a:rPr lang="en-US" dirty="0"/>
              <a:t> </a:t>
            </a:r>
            <a:r>
              <a:rPr lang="en-US" dirty="0" err="1"/>
              <a:t>последице</a:t>
            </a:r>
            <a:r>
              <a:rPr lang="en-US" dirty="0"/>
              <a:t> </a:t>
            </a:r>
            <a:r>
              <a:rPr lang="en-US" dirty="0" err="1"/>
              <a:t>личних</a:t>
            </a:r>
            <a:r>
              <a:rPr lang="en-US" dirty="0"/>
              <a:t> </a:t>
            </a:r>
            <a:r>
              <a:rPr lang="en-US" dirty="0" err="1"/>
              <a:t>одлука</a:t>
            </a:r>
            <a:r>
              <a:rPr lang="en-US" dirty="0"/>
              <a:t> и </a:t>
            </a:r>
            <a:r>
              <a:rPr lang="en-US" dirty="0" err="1" smtClean="0"/>
              <a:t>реаговања</a:t>
            </a:r>
            <a:endParaRPr lang="sr-Cyrl-ME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i="1" dirty="0" err="1">
                <a:hlinkClick r:id="rId4" tooltip="Самопоуздање"/>
              </a:rPr>
              <a:t>Самопоуздање</a:t>
            </a:r>
            <a:r>
              <a:rPr lang="en-US" i="1" dirty="0"/>
              <a:t> </a:t>
            </a:r>
            <a:r>
              <a:rPr lang="en-US" dirty="0"/>
              <a:t>– </a:t>
            </a:r>
            <a:r>
              <a:rPr lang="en-US" dirty="0" err="1"/>
              <a:t>умети</a:t>
            </a:r>
            <a:r>
              <a:rPr lang="en-US" dirty="0"/>
              <a:t> </a:t>
            </a:r>
            <a:r>
              <a:rPr lang="en-US" dirty="0" err="1"/>
              <a:t>изложити</a:t>
            </a:r>
            <a:r>
              <a:rPr lang="en-US" dirty="0"/>
              <a:t> </a:t>
            </a:r>
            <a:r>
              <a:rPr lang="en-US" dirty="0" err="1"/>
              <a:t>своје</a:t>
            </a:r>
            <a:r>
              <a:rPr lang="en-US" dirty="0"/>
              <a:t> </a:t>
            </a:r>
            <a:r>
              <a:rPr lang="en-US" dirty="0" err="1"/>
              <a:t>бриге</a:t>
            </a:r>
            <a:r>
              <a:rPr lang="en-US" dirty="0"/>
              <a:t> и </a:t>
            </a:r>
            <a:r>
              <a:rPr lang="en-US" dirty="0" err="1"/>
              <a:t>осећања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љутње</a:t>
            </a:r>
            <a:r>
              <a:rPr lang="en-US" dirty="0"/>
              <a:t> и </a:t>
            </a:r>
            <a:r>
              <a:rPr lang="en-US" dirty="0" err="1" smtClean="0"/>
              <a:t>пасивности</a:t>
            </a:r>
            <a:endParaRPr lang="sr-Cyrl-ME" dirty="0" smtClean="0"/>
          </a:p>
          <a:p>
            <a:pPr lvl="0"/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i="1" u="sng" dirty="0" err="1">
                <a:solidFill>
                  <a:srgbClr val="003296"/>
                </a:solidFill>
              </a:rPr>
              <a:t>Групна</a:t>
            </a:r>
            <a:r>
              <a:rPr lang="en-US" i="1" u="sng" dirty="0">
                <a:solidFill>
                  <a:srgbClr val="003296"/>
                </a:solidFill>
              </a:rPr>
              <a:t> </a:t>
            </a:r>
            <a:r>
              <a:rPr lang="en-US" i="1" u="sng" dirty="0" err="1">
                <a:solidFill>
                  <a:srgbClr val="003296"/>
                </a:solidFill>
              </a:rPr>
              <a:t>динамика</a:t>
            </a:r>
            <a:r>
              <a:rPr lang="en-US" u="sng" dirty="0">
                <a:solidFill>
                  <a:srgbClr val="003296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спознати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пратити</a:t>
            </a:r>
            <a:r>
              <a:rPr lang="en-US" dirty="0"/>
              <a:t>, а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водити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Научите </a:t>
            </a:r>
            <a:r>
              <a:rPr lang="ru-RU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 препознате 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осећања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7900" y="1556088"/>
            <a:ext cx="54973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 се када осећате. Често се запитајте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Како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 осећам ?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ако их осећате читав низ раздвојте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рангирајте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...немојте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их преувеличавати, останите што реалнији.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Вежбајте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Преузмите одговорност за своја осећања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7900" y="1808226"/>
            <a:ext cx="6413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емојте 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у другима тражити објашњења за своја осећања,покушајте да разумете зашто се тако осећате.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Ако 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игноришемо осећања она неће нестати, само ће нас изненадити кад им се не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надамо.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5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Предвиди своја осећања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5195" y="1971586"/>
            <a:ext cx="58027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Упознајте себе, важно је да знате шта у ком моменту од себе можете да очекујете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Избегавајте да радите ствари које ће да  вас доведу до непријатних 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осећаја.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1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On-screen Show (16:9)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ЕМОЦИОНАЛНА ИНТЕЛИГЕНЦИЈА   –  EQ  ??!!! </vt:lpstr>
      <vt:lpstr>Другачије речено </vt:lpstr>
      <vt:lpstr>PowerPoint Presentation</vt:lpstr>
      <vt:lpstr>Битне компоненте ЕИ </vt:lpstr>
      <vt:lpstr>PowerPoint Presentation</vt:lpstr>
      <vt:lpstr>PowerPoint Presentation</vt:lpstr>
      <vt:lpstr>Научите да препознате осећања</vt:lpstr>
      <vt:lpstr>Преузмите одговорност за своја осећања</vt:lpstr>
      <vt:lpstr>Предвиди своја осећања</vt:lpstr>
      <vt:lpstr>Питајте друге како се осећају</vt:lpstr>
      <vt:lpstr>Не будите преосетљиви</vt:lpstr>
      <vt:lpstr>Проблем сагледајте у целини</vt:lpstr>
      <vt:lpstr>Закључак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2017-07-25T20:05:00Z</dcterms:created>
  <dcterms:modified xsi:type="dcterms:W3CDTF">2020-03-20T06:38:12Z</dcterms:modified>
</cp:coreProperties>
</file>